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97" r:id="rId2"/>
    <p:sldId id="256" r:id="rId3"/>
    <p:sldId id="257" r:id="rId4"/>
    <p:sldId id="258" r:id="rId5"/>
    <p:sldId id="262" r:id="rId6"/>
    <p:sldId id="260" r:id="rId7"/>
    <p:sldId id="301" r:id="rId8"/>
    <p:sldId id="261" r:id="rId9"/>
    <p:sldId id="264" r:id="rId10"/>
    <p:sldId id="259" r:id="rId11"/>
    <p:sldId id="266" r:id="rId12"/>
    <p:sldId id="268" r:id="rId13"/>
    <p:sldId id="274" r:id="rId14"/>
    <p:sldId id="272" r:id="rId15"/>
    <p:sldId id="278" r:id="rId16"/>
    <p:sldId id="276" r:id="rId17"/>
    <p:sldId id="282" r:id="rId18"/>
    <p:sldId id="304" r:id="rId19"/>
    <p:sldId id="270" r:id="rId20"/>
    <p:sldId id="275" r:id="rId21"/>
    <p:sldId id="280" r:id="rId22"/>
    <p:sldId id="273" r:id="rId23"/>
    <p:sldId id="284" r:id="rId24"/>
    <p:sldId id="292" r:id="rId25"/>
    <p:sldId id="271" r:id="rId26"/>
    <p:sldId id="283" r:id="rId27"/>
    <p:sldId id="285" r:id="rId28"/>
    <p:sldId id="286" r:id="rId29"/>
    <p:sldId id="291" r:id="rId30"/>
    <p:sldId id="288" r:id="rId31"/>
    <p:sldId id="296" r:id="rId32"/>
    <p:sldId id="293" r:id="rId33"/>
    <p:sldId id="300" r:id="rId34"/>
    <p:sldId id="303" r:id="rId35"/>
    <p:sldId id="290" r:id="rId36"/>
    <p:sldId id="30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33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8" autoAdjust="0"/>
    <p:restoredTop sz="95878" autoAdjust="0"/>
  </p:normalViewPr>
  <p:slideViewPr>
    <p:cSldViewPr>
      <p:cViewPr varScale="1">
        <p:scale>
          <a:sx n="98" d="100"/>
          <a:sy n="98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6"/>
  <c:chart>
    <c:autoTitleDeleted val="1"/>
    <c:plotArea>
      <c:layout>
        <c:manualLayout>
          <c:layoutTarget val="inner"/>
          <c:xMode val="edge"/>
          <c:yMode val="edge"/>
          <c:x val="7.0539151356080493E-2"/>
          <c:y val="7.4074074074074084E-2"/>
          <c:w val="0.68997331583552179"/>
          <c:h val="0.83662839020122481"/>
        </c:manualLayout>
      </c:layout>
      <c:barChart>
        <c:barDir val="col"/>
        <c:grouping val="clustered"/>
        <c:ser>
          <c:idx val="0"/>
          <c:order val="0"/>
          <c:tx>
            <c:v>PCR mg/L</c:v>
          </c:tx>
          <c:cat>
            <c:strRef>
              <c:f>Foglio2!$A$4:$A$11</c:f>
              <c:strCache>
                <c:ptCount val="8"/>
                <c:pt idx="0">
                  <c:v>12.04</c:v>
                </c:pt>
                <c:pt idx="1">
                  <c:v>14.04</c:v>
                </c:pt>
                <c:pt idx="2">
                  <c:v>16.04</c:v>
                </c:pt>
                <c:pt idx="3">
                  <c:v>19.04</c:v>
                </c:pt>
                <c:pt idx="5">
                  <c:v>27.04</c:v>
                </c:pt>
                <c:pt idx="6">
                  <c:v>30.04</c:v>
                </c:pt>
                <c:pt idx="7">
                  <c:v>16.05</c:v>
                </c:pt>
              </c:strCache>
            </c:strRef>
          </c:cat>
          <c:val>
            <c:numRef>
              <c:f>Foglio2!$B$4:$B$11</c:f>
              <c:numCache>
                <c:formatCode>General</c:formatCode>
                <c:ptCount val="8"/>
                <c:pt idx="0">
                  <c:v>237</c:v>
                </c:pt>
                <c:pt idx="1">
                  <c:v>96</c:v>
                </c:pt>
                <c:pt idx="2">
                  <c:v>23</c:v>
                </c:pt>
                <c:pt idx="3">
                  <c:v>9.3000000000000007</c:v>
                </c:pt>
                <c:pt idx="5">
                  <c:v>109</c:v>
                </c:pt>
                <c:pt idx="6">
                  <c:v>120</c:v>
                </c:pt>
                <c:pt idx="7">
                  <c:v>61</c:v>
                </c:pt>
              </c:numCache>
            </c:numRef>
          </c:val>
        </c:ser>
        <c:axId val="42185472"/>
        <c:axId val="42187008"/>
      </c:barChart>
      <c:catAx>
        <c:axId val="42185472"/>
        <c:scaling>
          <c:orientation val="minMax"/>
        </c:scaling>
        <c:axPos val="b"/>
        <c:tickLblPos val="nextTo"/>
        <c:txPr>
          <a:bodyPr/>
          <a:lstStyle/>
          <a:p>
            <a:pPr>
              <a:defRPr i="1"/>
            </a:pPr>
            <a:endParaRPr lang="it-IT"/>
          </a:p>
        </c:txPr>
        <c:crossAx val="42187008"/>
        <c:crosses val="autoZero"/>
        <c:auto val="1"/>
        <c:lblAlgn val="ctr"/>
        <c:lblOffset val="100"/>
      </c:catAx>
      <c:valAx>
        <c:axId val="42187008"/>
        <c:scaling>
          <c:orientation val="minMax"/>
          <c:max val="240"/>
        </c:scaling>
        <c:axPos val="l"/>
        <c:majorGridlines/>
        <c:numFmt formatCode="General" sourceLinked="1"/>
        <c:tickLblPos val="nextTo"/>
        <c:crossAx val="42185472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it-IT"/>
          </a:p>
        </c:txPr>
      </c:legendEntry>
      <c:txPr>
        <a:bodyPr/>
        <a:lstStyle/>
        <a:p>
          <a:pPr>
            <a:defRPr sz="1600" b="1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v>VES 1h</c:v>
          </c:tx>
          <c:cat>
            <c:strRef>
              <c:f>Foglio1!$A$2:$A$8</c:f>
              <c:strCache>
                <c:ptCount val="7"/>
                <c:pt idx="0">
                  <c:v>16.4</c:v>
                </c:pt>
                <c:pt idx="1">
                  <c:v>19.4</c:v>
                </c:pt>
                <c:pt idx="3">
                  <c:v>27.04</c:v>
                </c:pt>
                <c:pt idx="4">
                  <c:v>30.04</c:v>
                </c:pt>
                <c:pt idx="5">
                  <c:v>04.05</c:v>
                </c:pt>
                <c:pt idx="6">
                  <c:v>16.05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77</c:v>
                </c:pt>
                <c:pt idx="1">
                  <c:v>87</c:v>
                </c:pt>
                <c:pt idx="3">
                  <c:v>109</c:v>
                </c:pt>
                <c:pt idx="4">
                  <c:v>120</c:v>
                </c:pt>
                <c:pt idx="5">
                  <c:v>111</c:v>
                </c:pt>
                <c:pt idx="6">
                  <c:v>61</c:v>
                </c:pt>
              </c:numCache>
            </c:numRef>
          </c:val>
        </c:ser>
        <c:axId val="42747776"/>
        <c:axId val="42749312"/>
      </c:barChart>
      <c:catAx>
        <c:axId val="42747776"/>
        <c:scaling>
          <c:orientation val="minMax"/>
        </c:scaling>
        <c:axPos val="b"/>
        <c:tickLblPos val="nextTo"/>
        <c:txPr>
          <a:bodyPr/>
          <a:lstStyle/>
          <a:p>
            <a:pPr>
              <a:defRPr i="1"/>
            </a:pPr>
            <a:endParaRPr lang="it-IT"/>
          </a:p>
        </c:txPr>
        <c:crossAx val="42749312"/>
        <c:crosses val="autoZero"/>
        <c:auto val="1"/>
        <c:lblAlgn val="ctr"/>
        <c:lblOffset val="100"/>
      </c:catAx>
      <c:valAx>
        <c:axId val="42749312"/>
        <c:scaling>
          <c:orientation val="minMax"/>
        </c:scaling>
        <c:axPos val="l"/>
        <c:majorGridlines/>
        <c:numFmt formatCode="General" sourceLinked="1"/>
        <c:tickLblPos val="nextTo"/>
        <c:crossAx val="4274777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8F9FF-ADB0-42D8-8DF1-5FB52DD15124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55019-1954-4AF7-8923-CE633626CCF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5019-1954-4AF7-8923-CE633626CCF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E57D09-FAE2-4DB5-8B86-3C0AE7FCF7C3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4F7126-3B08-4166-8FEF-AC4496EC58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8.jpeg"/><Relationship Id="rId4" Type="http://schemas.openxmlformats.org/officeDocument/2006/relationships/image" Target="../media/image5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124744"/>
            <a:ext cx="7488832" cy="52565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400" dirty="0" smtClean="0"/>
              <a:t>Università degli Studi di Napoli</a:t>
            </a:r>
          </a:p>
          <a:p>
            <a:pPr algn="ctr">
              <a:buNone/>
            </a:pPr>
            <a:r>
              <a:rPr lang="it-IT" sz="2400" dirty="0" smtClean="0"/>
              <a:t>Federico II</a:t>
            </a:r>
          </a:p>
          <a:p>
            <a:pPr algn="ctr"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sz="2800" dirty="0" smtClean="0"/>
              <a:t>CASI CLINICI </a:t>
            </a:r>
          </a:p>
          <a:p>
            <a:pPr algn="ctr">
              <a:buNone/>
            </a:pPr>
            <a:r>
              <a:rPr lang="it-IT" sz="2800" dirty="0" smtClean="0"/>
              <a:t>Mercoledì 5 Dicembre 2012</a:t>
            </a:r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KAWASAKI </a:t>
            </a:r>
            <a:r>
              <a:rPr lang="it-IT" sz="39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RECIDIVANTE…</a:t>
            </a:r>
            <a:r>
              <a:rPr lang="it-IT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 NON</a:t>
            </a:r>
            <a: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r>
              <a:rPr lang="it-IT" sz="2400" dirty="0" smtClean="0"/>
              <a:t>	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</a:t>
            </a:r>
            <a:r>
              <a:rPr lang="it-IT" sz="2400" dirty="0" smtClean="0"/>
              <a:t>					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AIF</a:t>
            </a:r>
          </a:p>
          <a:p>
            <a:pPr>
              <a:buNone/>
            </a:pPr>
            <a:r>
              <a:rPr lang="it-IT" sz="2400" dirty="0" smtClean="0"/>
              <a:t>Dr.  P. </a:t>
            </a:r>
            <a:r>
              <a:rPr lang="it-IT" sz="2400" dirty="0" err="1" smtClean="0"/>
              <a:t>Siani</a:t>
            </a:r>
            <a:r>
              <a:rPr lang="it-IT" sz="2400" dirty="0" smtClean="0"/>
              <a:t>				Dr.ssa G. Russo </a:t>
            </a:r>
            <a:r>
              <a:rPr lang="it-IT" sz="2400" dirty="0" err="1" smtClean="0"/>
              <a:t>Spena</a:t>
            </a:r>
            <a:endParaRPr lang="it-IT" sz="2400" dirty="0" smtClean="0"/>
          </a:p>
        </p:txBody>
      </p:sp>
      <p:pic>
        <p:nvPicPr>
          <p:cNvPr id="1026" name="Picture 2" descr="http://3.bp.blogspot.com/_C39ep2EYurQ/S9GTk7iEugI/AAAAAAAAAwI/ueAFKwwhTDo/s1600/Federico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624"/>
            <a:ext cx="1080120" cy="108012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331640" y="3645024"/>
            <a:ext cx="7416824" cy="1152128"/>
          </a:xfrm>
          <a:prstGeom prst="rect">
            <a:avLst/>
          </a:prstGeom>
          <a:solidFill>
            <a:schemeClr val="accent3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052736"/>
            <a:ext cx="7560840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5000" dirty="0" smtClean="0"/>
              <a:t>TC 39.1° C   </a:t>
            </a:r>
            <a:r>
              <a:rPr lang="it-IT" sz="5000" i="1" dirty="0" smtClean="0">
                <a:solidFill>
                  <a:srgbClr val="C00000"/>
                </a:solidFill>
                <a:sym typeface="Wingdings" pitchFamily="2" charset="2"/>
              </a:rPr>
              <a:t> 8° giorno</a:t>
            </a:r>
            <a:endParaRPr lang="it-IT" sz="50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Obiettività cardiotoracica normale</a:t>
            </a:r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Addome trattabile, OI nei limiti</a:t>
            </a:r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Cute pallida con  </a:t>
            </a:r>
            <a:r>
              <a:rPr lang="it-IT" sz="5000" dirty="0" err="1" smtClean="0"/>
              <a:t>rash</a:t>
            </a:r>
            <a:r>
              <a:rPr lang="it-IT" sz="5000" dirty="0" smtClean="0"/>
              <a:t> </a:t>
            </a:r>
            <a:r>
              <a:rPr lang="it-IT" sz="5000" dirty="0" err="1" smtClean="0"/>
              <a:t>maculopapulare</a:t>
            </a:r>
            <a:r>
              <a:rPr lang="it-IT" sz="5000" dirty="0" smtClean="0"/>
              <a:t>  arti inferiori e meno al tronco</a:t>
            </a:r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Eritema </a:t>
            </a:r>
            <a:r>
              <a:rPr lang="it-IT" sz="5000" dirty="0" err="1" smtClean="0"/>
              <a:t>palmoplantare</a:t>
            </a:r>
            <a:endParaRPr lang="it-IT" sz="5000" dirty="0" smtClean="0"/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err="1" smtClean="0"/>
              <a:t>Cheilite</a:t>
            </a:r>
            <a:endParaRPr lang="it-IT" sz="5000" dirty="0" smtClean="0"/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Iperemia congiuntivale  bilaterale</a:t>
            </a:r>
          </a:p>
          <a:p>
            <a:pPr>
              <a:buNone/>
            </a:pPr>
            <a:endParaRPr lang="it-IT" sz="5000" dirty="0" smtClean="0"/>
          </a:p>
          <a:p>
            <a:pPr>
              <a:buNone/>
            </a:pPr>
            <a:r>
              <a:rPr lang="it-IT" sz="5000" dirty="0" smtClean="0"/>
              <a:t>Irritabilità,  sensorio integro, no segni meningei</a:t>
            </a:r>
          </a:p>
        </p:txBody>
      </p:sp>
      <p:sp>
        <p:nvSpPr>
          <p:cNvPr id="4" name="Ovale 3"/>
          <p:cNvSpPr/>
          <p:nvPr/>
        </p:nvSpPr>
        <p:spPr>
          <a:xfrm>
            <a:off x="3203848" y="2924944"/>
            <a:ext cx="230425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403648" y="3645024"/>
            <a:ext cx="252028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331640" y="4293096"/>
            <a:ext cx="108012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331640" y="4869160"/>
            <a:ext cx="2592288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403648" y="5589240"/>
            <a:ext cx="1152128" cy="7647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403648" y="1052736"/>
            <a:ext cx="1368152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33164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Ma…</a:t>
            </a:r>
            <a:r>
              <a:rPr lang="it-I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febbre persiste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youfeed.it/img/feed/1808/youfeed-il-potere-curativo-della-feb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319" y="260648"/>
            <a:ext cx="188268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04360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LA MALATTIA </a:t>
            </a:r>
            <a:r>
              <a:rPr lang="it-IT" sz="3600" dirty="0" err="1" smtClean="0">
                <a:solidFill>
                  <a:srgbClr val="C00000"/>
                </a:solidFill>
              </a:rPr>
              <a:t>DI</a:t>
            </a:r>
            <a:r>
              <a:rPr lang="it-IT" sz="3600" dirty="0" smtClean="0">
                <a:solidFill>
                  <a:srgbClr val="C00000"/>
                </a:solidFill>
              </a:rPr>
              <a:t> KAWASAKI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616624"/>
          </a:xfrm>
        </p:spPr>
        <p:txBody>
          <a:bodyPr>
            <a:normAutofit fontScale="92500" lnSpcReduction="10000"/>
          </a:bodyPr>
          <a:lstStyle/>
          <a:p>
            <a:r>
              <a:rPr lang="it-IT" sz="2200" dirty="0" smtClean="0"/>
              <a:t>Descritta  per la prima volta in Giappone nel 1967 da </a:t>
            </a:r>
            <a:r>
              <a:rPr lang="it-IT" sz="2200" dirty="0" err="1" smtClean="0"/>
              <a:t>Tomisaku</a:t>
            </a:r>
            <a:r>
              <a:rPr lang="it-IT" sz="2200" dirty="0" smtClean="0"/>
              <a:t> Kawasaki</a:t>
            </a:r>
          </a:p>
          <a:p>
            <a:endParaRPr lang="it-IT" sz="2200" dirty="0" smtClean="0"/>
          </a:p>
          <a:p>
            <a:r>
              <a:rPr lang="it-IT" sz="2200" dirty="0" err="1" smtClean="0"/>
              <a:t>Vasculite</a:t>
            </a:r>
            <a:r>
              <a:rPr lang="it-IT" sz="2200" dirty="0" smtClean="0"/>
              <a:t> acuta dei vasi di medio calibro di tutti i distretti dell’organismo </a:t>
            </a:r>
          </a:p>
          <a:p>
            <a:endParaRPr lang="it-IT" sz="2200" dirty="0" smtClean="0"/>
          </a:p>
          <a:p>
            <a:r>
              <a:rPr lang="it-IT" sz="2200" dirty="0" smtClean="0"/>
              <a:t>Incidenza annuale  mondiale 3,4-100/100.000 </a:t>
            </a:r>
          </a:p>
          <a:p>
            <a:endParaRPr lang="it-IT" sz="2200" dirty="0" smtClean="0"/>
          </a:p>
          <a:p>
            <a:r>
              <a:rPr lang="it-IT" sz="2200" dirty="0" smtClean="0"/>
              <a:t>Rapporto M:F = 1.5-1.7 : 1</a:t>
            </a:r>
          </a:p>
          <a:p>
            <a:endParaRPr lang="it-IT" sz="2200" dirty="0" smtClean="0"/>
          </a:p>
          <a:p>
            <a:r>
              <a:rPr lang="it-IT" sz="2200" dirty="0" smtClean="0"/>
              <a:t>Picco di età tra 9 e11 mesi,  50% &lt; 2 anni e 76% &lt; 5 anni</a:t>
            </a:r>
          </a:p>
          <a:p>
            <a:endParaRPr lang="it-IT" sz="2200" dirty="0" smtClean="0"/>
          </a:p>
          <a:p>
            <a:r>
              <a:rPr lang="it-IT" sz="2200" dirty="0" smtClean="0"/>
              <a:t>Complicanza più temibile:  aneurismi coronarici nel 15-25% dei pazienti non trattati</a:t>
            </a:r>
          </a:p>
          <a:p>
            <a:endParaRPr lang="it-IT" sz="2200" dirty="0" smtClean="0"/>
          </a:p>
          <a:p>
            <a:r>
              <a:rPr lang="it-IT" sz="2200" dirty="0" smtClean="0"/>
              <a:t>Picco di mortalità a 15-45 giorni dall’esordio 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664" y="332656"/>
            <a:ext cx="3096344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Eziologia</a:t>
            </a:r>
          </a:p>
          <a:p>
            <a:pPr algn="ctr">
              <a:buNone/>
            </a:pP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400" i="1" u="sng" dirty="0" smtClean="0"/>
              <a:t>Ipotesi</a:t>
            </a:r>
          </a:p>
          <a:p>
            <a:pPr>
              <a:buNone/>
            </a:pPr>
            <a:endParaRPr lang="it-IT" sz="2400" i="1" dirty="0" smtClean="0"/>
          </a:p>
          <a:p>
            <a:pPr>
              <a:buNone/>
            </a:pPr>
            <a:r>
              <a:rPr lang="it-IT" sz="2400" dirty="0" smtClean="0"/>
              <a:t>Agente infettivo           </a:t>
            </a:r>
            <a:endParaRPr lang="it-IT" sz="2800" dirty="0" smtClean="0"/>
          </a:p>
          <a:p>
            <a:pPr>
              <a:buFontTx/>
              <a:buChar char="-"/>
            </a:pPr>
            <a:r>
              <a:rPr lang="it-IT" sz="1800" dirty="0" smtClean="0"/>
              <a:t>distribuzione per età</a:t>
            </a:r>
          </a:p>
          <a:p>
            <a:pPr>
              <a:buFontTx/>
              <a:buChar char="-"/>
            </a:pPr>
            <a:r>
              <a:rPr lang="it-IT" sz="1800" dirty="0" smtClean="0"/>
              <a:t>stagionalità</a:t>
            </a:r>
          </a:p>
          <a:p>
            <a:pPr>
              <a:buFontTx/>
              <a:buChar char="-"/>
            </a:pPr>
            <a:r>
              <a:rPr lang="it-IT" sz="1800" dirty="0" smtClean="0"/>
              <a:t>epidemie di comunità</a:t>
            </a:r>
          </a:p>
          <a:p>
            <a:pPr>
              <a:buFontTx/>
              <a:buChar char="-"/>
            </a:pPr>
            <a:r>
              <a:rPr lang="it-IT" sz="1800" dirty="0" smtClean="0"/>
              <a:t>parametri di laboratorio</a:t>
            </a:r>
            <a:endParaRPr lang="it-IT" sz="2200" dirty="0" smtClean="0"/>
          </a:p>
          <a:p>
            <a:pPr>
              <a:buFontTx/>
              <a:buChar char="-"/>
            </a:pPr>
            <a:endParaRPr lang="it-IT" sz="22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436096" y="188640"/>
            <a:ext cx="3672408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400" dirty="0" smtClean="0"/>
              <a:t>Predisposizione genetica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smtClean="0"/>
              <a:t>popolazione Asiatica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err="1" smtClean="0"/>
              <a:t>anamn</a:t>
            </a:r>
            <a:r>
              <a:rPr lang="it-IT" dirty="0" smtClean="0"/>
              <a:t> familiare positiva 1%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smtClean="0"/>
              <a:t>r</a:t>
            </a:r>
            <a:r>
              <a:rPr lang="it-IT" noProof="0" dirty="0" smtClean="0"/>
              <a:t>ischio nei gemelli 13%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763688" y="4293096"/>
            <a:ext cx="5904656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Risposta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immunologica</a:t>
            </a: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scatenata da infezioni</a:t>
            </a: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smtClean="0"/>
              <a:t>infezioni documentate precedenti l’esordio</a:t>
            </a: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smtClean="0"/>
              <a:t>non isolamento di un singolo agente o fattore ambientale</a:t>
            </a: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it-IT" dirty="0" smtClean="0"/>
              <a:t> analogie con altre sindromi da agenti infettivi</a:t>
            </a: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://us.123rf.com/400wm/400/400/alexwhite/alexwhite1010/alexwhite101000032/7972299-icona-freccia-de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504056" cy="504056"/>
          </a:xfrm>
          <a:prstGeom prst="rect">
            <a:avLst/>
          </a:prstGeom>
          <a:noFill/>
        </p:spPr>
      </p:pic>
      <p:pic>
        <p:nvPicPr>
          <p:cNvPr id="9" name="Picture 2" descr="http://us.123rf.com/400wm/400/400/alexwhite/alexwhite1010/alexwhite101000032/7972299-icona-freccia-de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504056" cy="504056"/>
          </a:xfrm>
          <a:prstGeom prst="rect">
            <a:avLst/>
          </a:prstGeom>
          <a:noFill/>
        </p:spPr>
      </p:pic>
      <p:pic>
        <p:nvPicPr>
          <p:cNvPr id="24584" name="Picture 8" descr="http://i.istockimg.com/file_thumbview_approve/7651615/2/stock-photo-7651615-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1368152" cy="136815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572000" y="191683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&amp;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664" y="188640"/>
            <a:ext cx="7128792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Patogenesi</a:t>
            </a: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112474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Fase acuta</a:t>
            </a:r>
          </a:p>
          <a:p>
            <a:endParaRPr lang="it-IT" sz="2000" dirty="0" smtClean="0"/>
          </a:p>
          <a:p>
            <a:r>
              <a:rPr lang="it-IT" sz="2000" dirty="0" smtClean="0"/>
              <a:t>edema sub-endoteliale con infiltrazione PMN prima,</a:t>
            </a:r>
          </a:p>
          <a:p>
            <a:r>
              <a:rPr lang="it-IT" sz="2000" dirty="0" smtClean="0"/>
              <a:t>macrofagi, linfociti (T CD8+) e plasmacellule </a:t>
            </a:r>
            <a:r>
              <a:rPr lang="it-IT" sz="2000" dirty="0" err="1" smtClean="0"/>
              <a:t>IgA</a:t>
            </a:r>
            <a:r>
              <a:rPr lang="it-IT" sz="2000" dirty="0" smtClean="0"/>
              <a:t> poi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2843808" y="2852936"/>
            <a:ext cx="576064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75656" y="350100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distruzione lamina elastica interna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084168" y="3356992"/>
            <a:ext cx="2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dilatazione vasale e formazioni di aneurismi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5292080" y="3429000"/>
            <a:ext cx="504056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547664" y="508518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Fase di guarigione</a:t>
            </a:r>
          </a:p>
          <a:p>
            <a:endParaRPr lang="it-IT" sz="2000" dirty="0" smtClean="0"/>
          </a:p>
          <a:p>
            <a:r>
              <a:rPr lang="it-IT" sz="2000" dirty="0" smtClean="0"/>
              <a:t>Proliferazione intimale con processo </a:t>
            </a:r>
            <a:r>
              <a:rPr lang="it-IT" sz="2000" dirty="0" err="1" smtClean="0"/>
              <a:t>fibrotico</a:t>
            </a:r>
            <a:r>
              <a:rPr lang="it-IT" sz="2000" dirty="0" smtClean="0"/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235280" y="5457418"/>
            <a:ext cx="187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occlusione </a:t>
            </a:r>
            <a:r>
              <a:rPr lang="it-IT" sz="2000" dirty="0" err="1" smtClean="0"/>
              <a:t>stenotica</a:t>
            </a:r>
            <a:endParaRPr lang="it-IT" sz="2000" dirty="0" smtClean="0"/>
          </a:p>
        </p:txBody>
      </p:sp>
      <p:sp>
        <p:nvSpPr>
          <p:cNvPr id="19" name="Freccia a destra 18"/>
          <p:cNvSpPr/>
          <p:nvPr/>
        </p:nvSpPr>
        <p:spPr>
          <a:xfrm>
            <a:off x="6660232" y="5589240"/>
            <a:ext cx="504056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 descr="http://www.larizzaconsulting.it/images/asteris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157192"/>
            <a:ext cx="361950" cy="352426"/>
          </a:xfrm>
          <a:prstGeom prst="rect">
            <a:avLst/>
          </a:prstGeom>
          <a:noFill/>
        </p:spPr>
      </p:pic>
      <p:pic>
        <p:nvPicPr>
          <p:cNvPr id="22" name="Picture 4" descr="http://www.larizzaconsulting.it/images/asteris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361950" cy="352426"/>
          </a:xfrm>
          <a:prstGeom prst="rect">
            <a:avLst/>
          </a:prstGeom>
          <a:noFill/>
        </p:spPr>
      </p:pic>
      <p:pic>
        <p:nvPicPr>
          <p:cNvPr id="3080" name="Picture 8" descr="http://us.123rf.com/400wm/400/400/alexmit/alexmit1103/alexmit110300033/9199344-vaso-sanguigno-a-fette-macro-con-eritrociti-isolated-on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828800" cy="1600200"/>
          </a:xfrm>
          <a:prstGeom prst="rect">
            <a:avLst/>
          </a:prstGeom>
          <a:noFill/>
        </p:spPr>
      </p:pic>
      <p:sp>
        <p:nvSpPr>
          <p:cNvPr id="25" name="Ovale 24"/>
          <p:cNvSpPr/>
          <p:nvPr/>
        </p:nvSpPr>
        <p:spPr>
          <a:xfrm>
            <a:off x="6156176" y="2924944"/>
            <a:ext cx="2664296" cy="16561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380312" y="5157192"/>
            <a:ext cx="1584176" cy="13681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18" grpId="0"/>
      <p:bldP spid="19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33265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 &amp; DD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616624" cy="13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2583820"/>
            <a:ext cx="4889765" cy="37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1763688" y="3789040"/>
            <a:ext cx="17281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52120" y="4501569"/>
            <a:ext cx="3024336" cy="1477328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200" dirty="0" smtClean="0"/>
              <a:t>Febbre ≥ 5 giorni</a:t>
            </a:r>
          </a:p>
          <a:p>
            <a:pPr algn="ctr"/>
            <a:r>
              <a:rPr lang="it-IT" sz="2200" dirty="0" smtClean="0"/>
              <a:t>+</a:t>
            </a:r>
          </a:p>
          <a:p>
            <a:pPr algn="ctr"/>
            <a:r>
              <a:rPr lang="it-IT" sz="2200" dirty="0" smtClean="0"/>
              <a:t>almeno 4 criteri clinici</a:t>
            </a:r>
          </a:p>
          <a:p>
            <a:pPr algn="ctr"/>
            <a:endParaRPr lang="it-IT" sz="1200" dirty="0"/>
          </a:p>
        </p:txBody>
      </p:sp>
      <p:pic>
        <p:nvPicPr>
          <p:cNvPr id="7170" name="Picture 2" descr="http://comps.fotosearch.com/bigcomps/IMZ/IMZ012/jim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1080121" cy="157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 &amp; DD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196752"/>
            <a:ext cx="78445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3635896" y="3068960"/>
            <a:ext cx="720080" cy="5760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796" name="Picture 4" descr="http://www.creativformazione.it/upload/filemanager/freccia(1).png.ax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242" y="1905720"/>
            <a:ext cx="213662" cy="227136"/>
          </a:xfrm>
          <a:prstGeom prst="rect">
            <a:avLst/>
          </a:prstGeom>
          <a:noFill/>
        </p:spPr>
      </p:pic>
      <p:pic>
        <p:nvPicPr>
          <p:cNvPr id="15" name="Picture 4" descr="http://www.creativformazione.it/upload/filemanager/freccia(1).png.ax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242" y="2564904"/>
            <a:ext cx="213662" cy="227136"/>
          </a:xfrm>
          <a:prstGeom prst="rect">
            <a:avLst/>
          </a:prstGeom>
          <a:noFill/>
        </p:spPr>
      </p:pic>
      <p:pic>
        <p:nvPicPr>
          <p:cNvPr id="33798" name="Picture 6" descr="http://www.antoniettiseo.it/info/strutture/labchimi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542" y="144016"/>
            <a:ext cx="1367882" cy="1268760"/>
          </a:xfrm>
          <a:prstGeom prst="rect">
            <a:avLst/>
          </a:prstGeom>
          <a:noFill/>
        </p:spPr>
      </p:pic>
      <p:pic>
        <p:nvPicPr>
          <p:cNvPr id="17" name="Picture 4" descr="http://www.creativformazione.it/upload/filemanager/freccia(1).png.ax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242" y="4209976"/>
            <a:ext cx="213662" cy="227136"/>
          </a:xfrm>
          <a:prstGeom prst="rect">
            <a:avLst/>
          </a:prstGeom>
          <a:noFill/>
        </p:spPr>
      </p:pic>
      <p:cxnSp>
        <p:nvCxnSpPr>
          <p:cNvPr id="19" name="Connettore 1 18"/>
          <p:cNvCxnSpPr/>
          <p:nvPr/>
        </p:nvCxnSpPr>
        <p:spPr>
          <a:xfrm>
            <a:off x="6228184" y="5229200"/>
            <a:ext cx="1152128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 &amp; DD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5896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ttp://www.focus.it/Community/cs/photos/il_blog_di_amelia/images/204605/320x480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6540"/>
            <a:ext cx="936104" cy="133025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475656" y="5755903"/>
            <a:ext cx="727280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 smtClean="0"/>
              <a:t>La possibilità di una contemporanea infezione batterica in atto </a:t>
            </a:r>
          </a:p>
          <a:p>
            <a:pPr algn="ctr"/>
            <a:r>
              <a:rPr lang="it-IT" sz="2200" i="1" dirty="0" smtClean="0"/>
              <a:t>deve comportare l’effettuazione di una terapia antibiotica</a:t>
            </a:r>
            <a:endParaRPr lang="it-IT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 &amp; DD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59632" y="90872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ECOCARDIOGRAFIA bidimensionale e </a:t>
            </a:r>
            <a:r>
              <a:rPr lang="it-IT" sz="2400" dirty="0" err="1" smtClean="0">
                <a:solidFill>
                  <a:srgbClr val="C00000"/>
                </a:solidFill>
              </a:rPr>
              <a:t>CD</a:t>
            </a:r>
            <a:endParaRPr lang="it-IT" sz="2400" dirty="0" smtClean="0">
              <a:solidFill>
                <a:srgbClr val="C00000"/>
              </a:solidFill>
            </a:endParaRPr>
          </a:p>
          <a:p>
            <a:endParaRPr lang="it-IT" sz="12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 non invasiva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 ripetibile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 alta sensibilità e specificità per i tratti prossimali delle a. coronarie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5110152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/>
              <a:t>Va eseguito in tutti i pazienti con MK</a:t>
            </a:r>
            <a:r>
              <a:rPr lang="it-IT" sz="2000" dirty="0" smtClean="0"/>
              <a:t>:</a:t>
            </a:r>
          </a:p>
          <a:p>
            <a:pPr>
              <a:buBlip>
                <a:blip r:embed="rId2"/>
              </a:buBlip>
            </a:pP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smtClean="0"/>
              <a:t>  al sospetto diagnostico</a:t>
            </a:r>
          </a:p>
          <a:p>
            <a:pPr>
              <a:buBlip>
                <a:blip r:embed="rId2"/>
              </a:buBlip>
            </a:pPr>
            <a:r>
              <a:rPr lang="it-IT" sz="2000" dirty="0" smtClean="0"/>
              <a:t>  dopo 2 settimane</a:t>
            </a:r>
          </a:p>
          <a:p>
            <a:pPr>
              <a:buBlip>
                <a:blip r:embed="rId2"/>
              </a:buBlip>
            </a:pPr>
            <a:r>
              <a:rPr lang="it-IT" sz="2000" dirty="0" smtClean="0"/>
              <a:t>  dopo 4-8 settimane dall’esordio</a:t>
            </a:r>
            <a:endParaRPr lang="it-IT" sz="2000" dirty="0"/>
          </a:p>
        </p:txBody>
      </p:sp>
      <p:pic>
        <p:nvPicPr>
          <p:cNvPr id="36869" name="Picture 5" descr="http://4.bp.blogspot.com/-tO4JcQc5T1E/TuyfODTpR_I/AAAAAAAABwA/DTk9PUM3KkY/s1600/cuore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6632"/>
            <a:ext cx="1008112" cy="13223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2780928"/>
            <a:ext cx="3744416" cy="22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35283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4" cy="6408712"/>
          </a:xfrm>
        </p:spPr>
        <p:txBody>
          <a:bodyPr/>
          <a:lstStyle/>
          <a:p>
            <a:pPr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clinico</a:t>
            </a:r>
          </a:p>
          <a:p>
            <a:pPr>
              <a:buNone/>
            </a:pPr>
            <a:endParaRPr lang="it-IT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it-IT" sz="2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CLASSICA </a:t>
            </a: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it-IT" sz="2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INCOMPLETA</a:t>
            </a:r>
          </a:p>
          <a:p>
            <a:pPr>
              <a:buNone/>
            </a:pP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++ &lt; 12 mesi</a:t>
            </a: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it-I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it-IT" sz="2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 ATIPICA </a:t>
            </a:r>
          </a:p>
          <a:p>
            <a:pPr>
              <a:buNone/>
            </a:pP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192" y="1052736"/>
            <a:ext cx="4457264" cy="216024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1599" y="3573016"/>
            <a:ext cx="4444857" cy="1746415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661248"/>
            <a:ext cx="4464496" cy="72008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deuropaunitaarese.it/LABSCUOLA/Documenti/File/c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224136" cy="1480484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785" y="1412777"/>
            <a:ext cx="801071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33164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Decorso clinico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2232248"/>
          </a:xfrm>
        </p:spPr>
        <p:txBody>
          <a:bodyPr>
            <a:normAutofit/>
          </a:bodyPr>
          <a:lstStyle/>
          <a:p>
            <a:r>
              <a:rPr lang="it-IT" dirty="0" smtClean="0"/>
              <a:t>Il piccolo Claudio, età cronologica 3 anni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giunge a ricovero il 23.07.11 per </a:t>
            </a:r>
            <a:r>
              <a:rPr lang="it-IT" sz="2800" dirty="0" smtClean="0"/>
              <a:t> </a:t>
            </a:r>
            <a:r>
              <a:rPr lang="it-IT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febbre</a:t>
            </a:r>
            <a:endParaRPr lang="it-IT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classmeteo.weather.com/contenuti/wp-content/uploads/2012/06/termometro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77278"/>
            <a:ext cx="1296144" cy="2247632"/>
          </a:xfrm>
          <a:prstGeom prst="rect">
            <a:avLst/>
          </a:prstGeom>
          <a:noFill/>
        </p:spPr>
      </p:pic>
      <p:sp>
        <p:nvSpPr>
          <p:cNvPr id="5" name="Freccia in giù 4"/>
          <p:cNvSpPr/>
          <p:nvPr/>
        </p:nvSpPr>
        <p:spPr>
          <a:xfrm>
            <a:off x="6228184" y="2708920"/>
            <a:ext cx="648072" cy="5760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640956"/>
            <a:ext cx="4032448" cy="23083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da 6 giorni</a:t>
            </a:r>
          </a:p>
          <a:p>
            <a:r>
              <a:rPr lang="it-IT" sz="2400" dirty="0" smtClean="0"/>
              <a:t> </a:t>
            </a:r>
          </a:p>
          <a:p>
            <a:pPr algn="ctr"/>
            <a:r>
              <a:rPr lang="it-IT" sz="2400" dirty="0" smtClean="0"/>
              <a:t>resistente alla terapia</a:t>
            </a:r>
          </a:p>
          <a:p>
            <a:pPr algn="ctr"/>
            <a:r>
              <a:rPr lang="it-IT" sz="2400" dirty="0" smtClean="0"/>
              <a:t> antipiretica &amp; antibiotica</a:t>
            </a:r>
          </a:p>
          <a:p>
            <a:pPr algn="ctr"/>
            <a:endParaRPr lang="it-IT" sz="2400" dirty="0" smtClean="0"/>
          </a:p>
        </p:txBody>
      </p:sp>
      <p:pic>
        <p:nvPicPr>
          <p:cNvPr id="5126" name="Picture 6" descr="http://www.megghy.com/gif_animate/trasporti/ambulanze/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5995"/>
            <a:ext cx="5438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5976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http://www.eupl.it/opensource/wp-content/uploads/2009/11/euplnews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457409"/>
            <a:ext cx="576064" cy="547655"/>
          </a:xfrm>
          <a:prstGeom prst="rect">
            <a:avLst/>
          </a:prstGeom>
          <a:noFill/>
        </p:spPr>
      </p:pic>
      <p:pic>
        <p:nvPicPr>
          <p:cNvPr id="9" name="Picture 7" descr="http://www.eupl.it/opensource/wp-content/uploads/2009/11/euplnews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0979" y="3969849"/>
            <a:ext cx="567245" cy="539271"/>
          </a:xfrm>
          <a:prstGeom prst="rect">
            <a:avLst/>
          </a:prstGeom>
          <a:noFill/>
        </p:spPr>
      </p:pic>
      <p:pic>
        <p:nvPicPr>
          <p:cNvPr id="10" name="Picture 7" descr="http://www.eupl.it/opensource/wp-content/uploads/2009/11/euplnews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93513"/>
            <a:ext cx="576064" cy="547655"/>
          </a:xfrm>
          <a:prstGeom prst="rect">
            <a:avLst/>
          </a:prstGeom>
          <a:noFill/>
        </p:spPr>
      </p:pic>
      <p:pic>
        <p:nvPicPr>
          <p:cNvPr id="11" name="Picture 7" descr="http://www.eupl.it/opensource/wp-content/uploads/2009/11/euplnews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97569"/>
            <a:ext cx="576064" cy="547655"/>
          </a:xfrm>
          <a:prstGeom prst="rect">
            <a:avLst/>
          </a:prstGeom>
          <a:noFill/>
        </p:spPr>
      </p:pic>
      <p:pic>
        <p:nvPicPr>
          <p:cNvPr id="12" name="Picture 7" descr="http://www.eupl.it/opensource/wp-content/uploads/2009/11/euplnews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01625"/>
            <a:ext cx="576064" cy="547655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020272" y="417404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MALATTIA </a:t>
            </a:r>
            <a:r>
              <a:rPr lang="it-IT" sz="2000" dirty="0" err="1" smtClean="0"/>
              <a:t>DI</a:t>
            </a:r>
            <a:r>
              <a:rPr lang="it-IT" sz="2000" dirty="0" smtClean="0"/>
              <a:t> KAWASAKI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 FORMA CLASSICA</a:t>
            </a:r>
            <a:endParaRPr lang="it-IT" sz="2000" dirty="0"/>
          </a:p>
        </p:txBody>
      </p:sp>
      <p:sp>
        <p:nvSpPr>
          <p:cNvPr id="15" name="Ovale 14"/>
          <p:cNvSpPr/>
          <p:nvPr/>
        </p:nvSpPr>
        <p:spPr>
          <a:xfrm>
            <a:off x="6804248" y="3645024"/>
            <a:ext cx="2232248" cy="2304256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13" name="Picture 9" descr="http://upload.wikimedia.org/wikipedia/commons/thumb/7/73/Orange_x.svg/600px-Orange_x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949280"/>
            <a:ext cx="432048" cy="432048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33164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torniamo al nostro piccolo paziente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://www.euroclinix.it/images/pressarea/farmaci-causa-disfunzioni-sessuali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29200"/>
            <a:ext cx="1412776" cy="1412776"/>
          </a:xfrm>
          <a:prstGeom prst="rect">
            <a:avLst/>
          </a:prstGeom>
          <a:noFill/>
        </p:spPr>
      </p:pic>
      <p:pic>
        <p:nvPicPr>
          <p:cNvPr id="35844" name="Picture 4" descr="http://it.dreamstime.com/illustrazione-di-una-siringa-thumb3743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884368" y="2412514"/>
            <a:ext cx="936104" cy="1088494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1720" y="548680"/>
            <a:ext cx="5976664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dirty="0" smtClean="0"/>
              <a:t>Pratica </a:t>
            </a:r>
            <a:r>
              <a:rPr lang="it-IT" sz="2400" u="sng" dirty="0" smtClean="0"/>
              <a:t>esame ecocardiografico</a:t>
            </a:r>
          </a:p>
          <a:p>
            <a:pPr algn="ctr">
              <a:buNone/>
            </a:pPr>
            <a:endParaRPr lang="it-IT" sz="2400" dirty="0" smtClean="0"/>
          </a:p>
          <a:p>
            <a:pPr algn="ctr"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sz="2400" i="1" dirty="0" smtClean="0"/>
              <a:t>assenza di alterazioni a carico delle coronarie.</a:t>
            </a:r>
          </a:p>
          <a:p>
            <a:pPr algn="ctr">
              <a:buNone/>
            </a:pPr>
            <a:r>
              <a:rPr lang="it-IT" sz="2400" i="1" dirty="0" smtClean="0"/>
              <a:t>Esame nella norma.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427984" y="1196752"/>
            <a:ext cx="1224136" cy="576064"/>
          </a:xfrm>
          <a:prstGeom prst="downArrow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3429000"/>
            <a:ext cx="7560840" cy="226215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050" dirty="0" smtClean="0"/>
          </a:p>
          <a:p>
            <a:pPr algn="ctr"/>
            <a:r>
              <a:rPr lang="it-IT" sz="2400" dirty="0" smtClean="0"/>
              <a:t>In 8° giornata di febbre inizia terapia con infusione di IVIG 2 g/kg in unica somministrazione in 12 ore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seguita dalla somministrazione di ASA per </a:t>
            </a:r>
            <a:r>
              <a:rPr lang="it-IT" sz="2400" dirty="0" err="1" smtClean="0"/>
              <a:t>os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smtClean="0"/>
              <a:t>80 mg/kg/</a:t>
            </a:r>
            <a:r>
              <a:rPr lang="it-IT" sz="2400" dirty="0" err="1" smtClean="0"/>
              <a:t>die</a:t>
            </a:r>
            <a:r>
              <a:rPr lang="it-IT" sz="2400" dirty="0" smtClean="0"/>
              <a:t> in 4 somministrazioni </a:t>
            </a:r>
          </a:p>
          <a:p>
            <a:pPr algn="ctr"/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632848" cy="5040560"/>
          </a:xfrm>
          <a:noFill/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IVIG  2 g/kg in un’unica somministrazione entro il 10° giorno di malattia, o preferibilmente entro il 7°</a:t>
            </a:r>
          </a:p>
          <a:p>
            <a:pPr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    in 12 ore in assenza di insufficienza cardiaca</a:t>
            </a:r>
          </a:p>
          <a:p>
            <a:pPr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    in 16-24 in caso contrario</a:t>
            </a:r>
          </a:p>
          <a:p>
            <a:pPr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ASA ad alte dosi, 80-100 mg/kg per </a:t>
            </a:r>
            <a:r>
              <a:rPr lang="it-IT" sz="2000" dirty="0" err="1" smtClean="0">
                <a:solidFill>
                  <a:srgbClr val="002060"/>
                </a:solidFill>
              </a:rPr>
              <a:t>os</a:t>
            </a:r>
            <a:r>
              <a:rPr lang="it-IT" sz="2000" dirty="0" smtClean="0">
                <a:solidFill>
                  <a:srgbClr val="002060"/>
                </a:solidFill>
              </a:rPr>
              <a:t> in 4/</a:t>
            </a:r>
            <a:r>
              <a:rPr lang="it-IT" sz="2000" dirty="0" err="1" smtClean="0">
                <a:solidFill>
                  <a:srgbClr val="002060"/>
                </a:solidFill>
              </a:rPr>
              <a:t>die</a:t>
            </a:r>
            <a:endParaRPr lang="it-IT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    fino a quando il bambino è apiretico da 48-72 ore, </a:t>
            </a:r>
          </a:p>
          <a:p>
            <a:pPr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    fino ad un massimo di 14 giorni</a:t>
            </a:r>
          </a:p>
          <a:p>
            <a:pPr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ASA a basse dosi, 3-5 mg/kg/</a:t>
            </a:r>
            <a:r>
              <a:rPr lang="it-IT" sz="2000" dirty="0" err="1" smtClean="0">
                <a:solidFill>
                  <a:srgbClr val="002060"/>
                </a:solidFill>
              </a:rPr>
              <a:t>die</a:t>
            </a:r>
            <a:endParaRPr lang="it-IT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</a:rPr>
              <a:t>   in assenza di alterazioni delle coronarie:  6-8 settimane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</a:rPr>
              <a:t>   in presenza di alterazioni delle coronarie:  tempo indefinito</a:t>
            </a:r>
          </a:p>
          <a:p>
            <a:pPr>
              <a:buNone/>
            </a:pPr>
            <a:endParaRPr lang="it-IT" sz="2000" dirty="0" smtClean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6002124"/>
            <a:ext cx="7632848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/>
              <a:t>Riduzione dell’incidenza di aneurismi coronarici a &lt;5%</a:t>
            </a:r>
            <a:endParaRPr lang="it-IT" sz="2800" i="1" dirty="0"/>
          </a:p>
        </p:txBody>
      </p:sp>
      <p:pic>
        <p:nvPicPr>
          <p:cNvPr id="7172" name="Picture 4" descr="http://us.123rf.com/400wm/400/400/winterling/winterling0802/winterling080200028/2557522-cuore-di-legno-con-un-cerotto-isolato-su-uno-sfondo-bi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229200"/>
            <a:ext cx="970894" cy="648072"/>
          </a:xfrm>
          <a:prstGeom prst="rect">
            <a:avLst/>
          </a:prstGeom>
          <a:noFill/>
        </p:spPr>
      </p:pic>
      <p:pic>
        <p:nvPicPr>
          <p:cNvPr id="6" name="Picture 2" descr="http://aap.multiview.com/userlogo/aap/3456597v2v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44208" y="0"/>
            <a:ext cx="2232248" cy="858059"/>
          </a:xfrm>
          <a:prstGeom prst="rect">
            <a:avLst/>
          </a:prstGeom>
          <a:noFill/>
        </p:spPr>
      </p:pic>
      <p:pic>
        <p:nvPicPr>
          <p:cNvPr id="12290" name="Picture 2" descr="http://www.lippincott.com/files/cache/american_heart_accoc_lg_959_487_c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1800200" cy="88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uoladirespiro.com/images/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945" y="548680"/>
            <a:ext cx="1461031" cy="100811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620688"/>
            <a:ext cx="7602048" cy="561662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Al termine della terapia,</a:t>
            </a:r>
          </a:p>
          <a:p>
            <a:pPr>
              <a:buNone/>
            </a:pPr>
            <a:r>
              <a:rPr lang="it-IT" dirty="0" smtClean="0"/>
              <a:t>il piccolo </a:t>
            </a:r>
            <a:r>
              <a:rPr lang="it-IT" dirty="0" err="1" smtClean="0"/>
              <a:t>paziente…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sz="2600" dirty="0" smtClean="0"/>
              <a:t>apiressia</a:t>
            </a:r>
          </a:p>
          <a:p>
            <a:r>
              <a:rPr lang="it-IT" sz="2600" dirty="0" smtClean="0"/>
              <a:t>progressivo miglioramento delle condizioni cliniche generali</a:t>
            </a:r>
          </a:p>
          <a:p>
            <a:r>
              <a:rPr lang="it-IT" sz="2600" dirty="0" smtClean="0"/>
              <a:t>riduzione degli indici di flogosi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600" dirty="0" smtClean="0"/>
              <a:t>Dimissione in 10° giornata di ricovero in terapia al domicilio con </a:t>
            </a:r>
            <a:r>
              <a:rPr lang="it-IT" sz="2600" dirty="0" err="1" smtClean="0"/>
              <a:t>aspirinetta</a:t>
            </a:r>
            <a:r>
              <a:rPr lang="it-IT" sz="2600" dirty="0" smtClean="0"/>
              <a:t>, con follow-up ecocardiografico a 2 settimane dall’esordio.</a:t>
            </a:r>
          </a:p>
        </p:txBody>
      </p:sp>
      <p:pic>
        <p:nvPicPr>
          <p:cNvPr id="38916" name="Picture 4" descr="http://t0.gstatic.com/images?q=tbn:ANd9GcR3Nnzhjb5TiKuLS5CGzVZ9aAdJ3IuJPOwe2B_nAV5mkOvFvu4EaGth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73216"/>
            <a:ext cx="864096" cy="122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06090"/>
          </a:xfrm>
        </p:spPr>
        <p:txBody>
          <a:bodyPr>
            <a:normAutofit/>
          </a:bodyPr>
          <a:lstStyle/>
          <a:p>
            <a:r>
              <a:rPr lang="it-IT" sz="3200" i="1" dirty="0" smtClean="0"/>
              <a:t>Andamento indici di flogosi e conta PLT</a:t>
            </a:r>
            <a:endParaRPr lang="it-IT" sz="3200" i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36061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861048"/>
            <a:ext cx="3663363" cy="25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3861048"/>
            <a:ext cx="3672409" cy="258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1143000"/>
          </a:xfrm>
          <a:solidFill>
            <a:schemeClr val="accent3">
              <a:lumMod val="60000"/>
              <a:lumOff val="40000"/>
              <a:alpha val="40000"/>
            </a:schemeClr>
          </a:solidFill>
          <a:ln w="254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Esperienza  AORN  </a:t>
            </a:r>
            <a:r>
              <a:rPr lang="it-IT" sz="2800" dirty="0" err="1" smtClean="0"/>
              <a:t>Santobono</a:t>
            </a:r>
            <a:r>
              <a:rPr lang="it-IT" sz="2800" dirty="0" smtClean="0"/>
              <a:t>  </a:t>
            </a:r>
            <a:br>
              <a:rPr lang="it-IT" sz="2800" dirty="0" smtClean="0"/>
            </a:br>
            <a:r>
              <a:rPr lang="it-IT" sz="2800" dirty="0" smtClean="0"/>
              <a:t>Pediatria Sistematica e Specialistica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663824"/>
            <a:ext cx="7498080" cy="4933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400" dirty="0" smtClean="0"/>
              <a:t>Da Gennaio a Novembre 2011 ricoverati 6 bambini </a:t>
            </a:r>
          </a:p>
          <a:p>
            <a:pPr algn="ctr">
              <a:buNone/>
            </a:pPr>
            <a:r>
              <a:rPr lang="it-IT" sz="2400" dirty="0" smtClean="0"/>
              <a:t>con quadro clinico e laboratoristico</a:t>
            </a:r>
          </a:p>
          <a:p>
            <a:pPr algn="ctr">
              <a:buNone/>
            </a:pPr>
            <a:r>
              <a:rPr lang="it-IT" sz="2400" dirty="0" smtClean="0"/>
              <a:t> suggestivo di M. di Kawasaki</a:t>
            </a:r>
          </a:p>
          <a:p>
            <a:pPr>
              <a:buFont typeface="Wingdings" pitchFamily="2" charset="2"/>
              <a:buChar char="Ø"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5 maschi e 1 femmina</a:t>
            </a:r>
          </a:p>
          <a:p>
            <a:pPr>
              <a:buFont typeface="Wingdings" pitchFamily="2" charset="2"/>
              <a:buChar char="Ø"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età media 4.5 anni</a:t>
            </a:r>
          </a:p>
          <a:p>
            <a:pPr>
              <a:buFont typeface="Wingdings" pitchFamily="2" charset="2"/>
              <a:buChar char="Ø"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eco </a:t>
            </a:r>
            <a:r>
              <a:rPr lang="it-IT" sz="2400" dirty="0" err="1" smtClean="0"/>
              <a:t>cardio</a:t>
            </a:r>
            <a:r>
              <a:rPr lang="it-IT" sz="2400" dirty="0" smtClean="0"/>
              <a:t> negativo per alterazioni coronarie</a:t>
            </a:r>
          </a:p>
          <a:p>
            <a:pPr>
              <a:buFont typeface="Wingdings" pitchFamily="2" charset="2"/>
              <a:buChar char="Ø"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trattamento con IVIG 2 g/kg entro il 10° giorno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sopravvivenza del 100%</a:t>
            </a:r>
          </a:p>
          <a:p>
            <a:pPr>
              <a:buFont typeface="Wingdings" pitchFamily="2" charset="2"/>
              <a:buChar char="Ø"/>
            </a:pPr>
            <a:endParaRPr lang="it-IT" sz="2400" dirty="0" smtClean="0"/>
          </a:p>
        </p:txBody>
      </p:sp>
      <p:pic>
        <p:nvPicPr>
          <p:cNvPr id="9220" name="Picture 4" descr="http://intranet.policlinico.unina.it/wordpress/wp-content/uploads/2011/07/X_santobono-pausilip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152128" cy="111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476672"/>
            <a:ext cx="7602048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/>
              <a:t>Il piccolo Aristide, età cronologica pari a 2 anni.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Febbre da 6 giorni + 4 criteri clinici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Aumento degli indici di flogosi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Nessuna alterazione delle coronarie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Terapia con IVIG e ASA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Dimesso in benessere clinico e normalizzazione es. </a:t>
            </a:r>
            <a:r>
              <a:rPr lang="it-IT" sz="2400" dirty="0" err="1" smtClean="0"/>
              <a:t>lab</a:t>
            </a:r>
            <a:r>
              <a:rPr lang="it-IT" sz="2400" dirty="0" smtClean="0"/>
              <a:t> in terapia con ASA a basso dosaggio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u="sng" dirty="0" smtClean="0"/>
              <a:t>Dopo 7 giorni dalla dimissione:</a:t>
            </a:r>
          </a:p>
          <a:p>
            <a:pPr>
              <a:buFont typeface="Courier New" pitchFamily="49" charset="0"/>
              <a:buChar char="o"/>
            </a:pPr>
            <a:endParaRPr lang="it-IT" sz="2400" dirty="0" smtClean="0"/>
          </a:p>
          <a:p>
            <a:pPr>
              <a:buNone/>
            </a:pPr>
            <a:r>
              <a:rPr lang="it-IT" sz="2400" i="1" dirty="0" smtClean="0">
                <a:solidFill>
                  <a:srgbClr val="C00000"/>
                </a:solidFill>
              </a:rPr>
              <a:t>ricomparsa della febbre</a:t>
            </a:r>
          </a:p>
          <a:p>
            <a:pPr>
              <a:buNone/>
            </a:pPr>
            <a:r>
              <a:rPr lang="it-IT" sz="2400" i="1" dirty="0" smtClean="0">
                <a:solidFill>
                  <a:srgbClr val="C00000"/>
                </a:solidFill>
              </a:rPr>
              <a:t>edema duro di mani e piedi, in assenza di edemi in altri distretti</a:t>
            </a:r>
          </a:p>
          <a:p>
            <a:pPr>
              <a:buNone/>
            </a:pPr>
            <a:r>
              <a:rPr lang="it-IT" sz="2400" i="1" dirty="0" smtClean="0">
                <a:solidFill>
                  <a:srgbClr val="C00000"/>
                </a:solidFill>
              </a:rPr>
              <a:t>aspetto sofferente ed irritabilità</a:t>
            </a:r>
            <a:endParaRPr lang="it-IT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31640" y="729928"/>
          <a:ext cx="2880320" cy="581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31"/>
                <a:gridCol w="1182989"/>
              </a:tblGrid>
              <a:tr h="26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latin typeface="+mn-lt"/>
                          <a:ea typeface="Times New Roman"/>
                          <a:cs typeface="Times New Roman"/>
                        </a:rPr>
                        <a:t>Praticato </a:t>
                      </a:r>
                      <a:r>
                        <a:rPr lang="it-IT" sz="1600" b="1" i="1" dirty="0" smtClean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27.11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GR x 10^6/</a:t>
                      </a: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3.86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Emoglobina g/dl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10,4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MCV    </a:t>
                      </a: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fl</a:t>
                      </a: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MCH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MCHC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GB x 10^3/</a:t>
                      </a: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Neutrofili 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Linfociti  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Piastrine x 10^3/</a:t>
                      </a: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636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Esame urine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Nella norma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Complemento, C3,C4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Nella norma</a:t>
                      </a:r>
                    </a:p>
                  </a:txBody>
                  <a:tcPr marL="68580" marR="68580" marT="0" marB="0"/>
                </a:tc>
              </a:tr>
              <a:tr h="41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IgA</a:t>
                      </a: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t-IT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IgM</a:t>
                      </a: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IgG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Nella norma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ANA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Negativo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Fattore reumatoide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Nella norma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/>
        </p:nvGraphicFramePr>
        <p:xfrm>
          <a:off x="4932040" y="620685"/>
          <a:ext cx="3528392" cy="597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525"/>
                <a:gridCol w="1452867"/>
              </a:tblGrid>
              <a:tr h="349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latin typeface="+mn-lt"/>
                          <a:ea typeface="Times New Roman"/>
                          <a:cs typeface="Times New Roman"/>
                        </a:rPr>
                        <a:t>Praticato </a:t>
                      </a:r>
                      <a:r>
                        <a:rPr lang="it-IT" sz="1600" b="1" i="1" dirty="0" smtClean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27.11</a:t>
                      </a: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Glicemia  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</a:tr>
              <a:tr h="28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Urea         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Creatininemia</a:t>
                      </a: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 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0,37</a:t>
                      </a:r>
                    </a:p>
                  </a:txBody>
                  <a:tcPr marL="68580" marR="68580" marT="0" marB="0"/>
                </a:tc>
              </a:tr>
              <a:tr h="30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Sodio          mEq/l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Potassio      mEq/l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68580" marR="68580" marT="0" marB="0"/>
                </a:tc>
              </a:tr>
              <a:tr h="2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AST         UI/L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267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ALT         UI/L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</a:tr>
              <a:tr h="370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Calcio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9.6</a:t>
                      </a: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Prot</a:t>
                      </a: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. Tot g/dl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5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Albumina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6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Bilirubina 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0,21</a:t>
                      </a:r>
                    </a:p>
                  </a:txBody>
                  <a:tcPr marL="68580" marR="68580" marT="0" marB="0"/>
                </a:tc>
              </a:tr>
              <a:tr h="2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LDH 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435</a:t>
                      </a: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ALP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</a:tr>
              <a:tr h="370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+mn-lt"/>
                          <a:ea typeface="Times New Roman"/>
                          <a:cs typeface="Times New Roman"/>
                        </a:rPr>
                        <a:t>Amilasi </a:t>
                      </a: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3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+mn-lt"/>
                          <a:ea typeface="Times New Roman"/>
                          <a:cs typeface="Times New Roman"/>
                        </a:rPr>
                        <a:t>Sideremia</a:t>
                      </a: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 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2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CPK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PCR  mg/l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n-lt"/>
                          <a:ea typeface="Times New Roman"/>
                          <a:cs typeface="Times New Roman"/>
                        </a:rPr>
                        <a:t>VES  1h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n-lt"/>
                          <a:ea typeface="Times New Roman"/>
                          <a:cs typeface="Times New Roman"/>
                        </a:rPr>
                        <a:t>109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31640" y="97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Esami </a:t>
            </a:r>
            <a:r>
              <a:rPr lang="it-IT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ematochimici</a:t>
            </a:r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www.otticamania.net/wp-content/uploads/2009/10/freccia_su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6021288"/>
            <a:ext cx="442253" cy="504056"/>
          </a:xfrm>
          <a:prstGeom prst="rect">
            <a:avLst/>
          </a:prstGeom>
          <a:noFill/>
        </p:spPr>
      </p:pic>
      <p:pic>
        <p:nvPicPr>
          <p:cNvPr id="6152" name="Picture 8" descr="http://pics.livejournal.com/denis_balin/pic/008rwx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3481720"/>
            <a:ext cx="360040" cy="379328"/>
          </a:xfrm>
          <a:prstGeom prst="rect">
            <a:avLst/>
          </a:prstGeom>
          <a:noFill/>
        </p:spPr>
      </p:pic>
      <p:pic>
        <p:nvPicPr>
          <p:cNvPr id="9" name="Picture 8" descr="http://pics.livejournal.com/denis_balin/pic/008rwx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60039" cy="37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/>
              <a:t>Alla luce del quadro clinico e laboratoristico</a:t>
            </a:r>
          </a:p>
          <a:p>
            <a:pPr>
              <a:buNone/>
            </a:pPr>
            <a:endParaRPr lang="it-IT" sz="1000" dirty="0" smtClean="0"/>
          </a:p>
          <a:p>
            <a:pPr algn="ctr">
              <a:buNone/>
            </a:pPr>
            <a:r>
              <a:rPr lang="it-IT" sz="2400" i="1" dirty="0" smtClean="0">
                <a:solidFill>
                  <a:srgbClr val="C00000"/>
                </a:solidFill>
              </a:rPr>
              <a:t>ripresa della Malattia di Kawasaki</a:t>
            </a:r>
            <a:endParaRPr lang="it-IT" sz="2400" i="1" dirty="0">
              <a:solidFill>
                <a:srgbClr val="C0000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55976" y="1844824"/>
            <a:ext cx="1224136" cy="576064"/>
          </a:xfrm>
          <a:prstGeom prst="downArrow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292494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 smtClean="0"/>
              <a:t> Pratica </a:t>
            </a:r>
            <a:r>
              <a:rPr lang="it-IT" sz="2400" dirty="0" err="1" smtClean="0"/>
              <a:t>ecocardio</a:t>
            </a:r>
            <a:r>
              <a:rPr lang="it-IT" sz="2400" dirty="0" smtClean="0"/>
              <a:t>:  nella norma</a:t>
            </a:r>
          </a:p>
          <a:p>
            <a:endParaRPr lang="it-IT" sz="2400" dirty="0" smtClean="0"/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 Secondo ciclo di IVIG 2 g/kg  e</a:t>
            </a:r>
          </a:p>
          <a:p>
            <a:r>
              <a:rPr lang="it-IT" sz="2400" dirty="0" smtClean="0"/>
              <a:t>    ritorno al dosaggio ASA 80 mg/kg/</a:t>
            </a:r>
            <a:r>
              <a:rPr lang="it-IT" sz="2400" dirty="0" err="1" smtClean="0"/>
              <a:t>die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5157192"/>
            <a:ext cx="7272808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Rapida scomparsa della febbre e</a:t>
            </a:r>
          </a:p>
          <a:p>
            <a:pPr algn="ctr"/>
            <a:r>
              <a:rPr lang="it-IT" sz="2400" dirty="0" smtClean="0"/>
              <a:t> riduzione fino alla scomparsa dell’edema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475656" y="1886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Andamento indici di flogosi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1475656" y="386104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1475656" y="980728"/>
          <a:ext cx="5472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521296"/>
            <a:ext cx="7746064" cy="6336704"/>
          </a:xfrm>
        </p:spPr>
        <p:txBody>
          <a:bodyPr>
            <a:normAutofit/>
          </a:bodyPr>
          <a:lstStyle/>
          <a:p>
            <a:r>
              <a:rPr lang="it-IT" sz="24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 familiare:  </a:t>
            </a:r>
          </a:p>
          <a:p>
            <a:pPr>
              <a:buNone/>
            </a:pPr>
            <a:r>
              <a:rPr lang="it-IT" sz="2000" dirty="0" smtClean="0"/>
              <a:t>   genitori non consanguinei in </a:t>
            </a:r>
            <a:r>
              <a:rPr lang="it-IT" sz="2000" dirty="0" err="1" smtClean="0"/>
              <a:t>a.b.s</a:t>
            </a:r>
            <a:r>
              <a:rPr lang="it-IT" sz="2000" dirty="0" smtClean="0"/>
              <a:t>.</a:t>
            </a:r>
          </a:p>
          <a:p>
            <a:pPr>
              <a:buNone/>
            </a:pPr>
            <a:endParaRPr lang="it-IT" sz="2200" dirty="0" smtClean="0"/>
          </a:p>
          <a:p>
            <a:r>
              <a:rPr lang="it-IT" sz="24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 personale remota:</a:t>
            </a:r>
          </a:p>
          <a:p>
            <a:pPr>
              <a:buNone/>
            </a:pPr>
            <a:r>
              <a:rPr lang="it-IT" sz="2200" dirty="0" smtClean="0"/>
              <a:t>   </a:t>
            </a:r>
            <a:r>
              <a:rPr lang="it-IT" sz="2000" dirty="0" smtClean="0"/>
              <a:t> nato AT da parto spontaneo</a:t>
            </a:r>
          </a:p>
          <a:p>
            <a:pPr>
              <a:buNone/>
            </a:pPr>
            <a:r>
              <a:rPr lang="it-IT" sz="2000" dirty="0" smtClean="0"/>
              <a:t>    peso alla nascita 3,250 kg</a:t>
            </a:r>
          </a:p>
          <a:p>
            <a:pPr>
              <a:buNone/>
            </a:pPr>
            <a:r>
              <a:rPr lang="it-IT" sz="2000" dirty="0" smtClean="0"/>
              <a:t>    fenomeni perinatali </a:t>
            </a:r>
            <a:r>
              <a:rPr lang="it-IT" sz="2000" dirty="0" err="1" smtClean="0"/>
              <a:t>normoevoluti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dieta priva di PLV da 3 mesi fino a un anno di vita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sz="24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 personale prossima:</a:t>
            </a:r>
          </a:p>
          <a:p>
            <a:pPr>
              <a:buNone/>
            </a:pPr>
            <a:r>
              <a:rPr lang="it-IT" sz="2000" dirty="0" smtClean="0"/>
              <a:t>    circa un mese orsono episodio febbrile con reperto </a:t>
            </a:r>
            <a:r>
              <a:rPr lang="it-IT" sz="2000" dirty="0" err="1" smtClean="0"/>
              <a:t>auscultatorio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di rantoli a piccole e medie bolle, trattato a domicilio con </a:t>
            </a:r>
            <a:r>
              <a:rPr lang="it-IT" sz="2000" dirty="0" err="1" smtClean="0"/>
              <a:t>amox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per 7 </a:t>
            </a:r>
            <a:r>
              <a:rPr lang="it-IT" sz="2000" dirty="0" err="1" smtClean="0"/>
              <a:t>gg</a:t>
            </a:r>
            <a:r>
              <a:rPr lang="it-IT" sz="2000" dirty="0" smtClean="0"/>
              <a:t> con risoluzione del quadro</a:t>
            </a:r>
            <a:endParaRPr lang="it-IT" sz="2000" dirty="0"/>
          </a:p>
        </p:txBody>
      </p:sp>
      <p:pic>
        <p:nvPicPr>
          <p:cNvPr id="16386" name="Picture 2" descr="http://www.roars.it/online/wp-content/uploads/2012/05/appun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543" y="836712"/>
            <a:ext cx="1862889" cy="162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lss4.veneto.it/web/ulss4/news/amicidelcuore_piovene/img/cuore_stetosco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661248"/>
            <a:ext cx="1409733" cy="10573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922114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La recidiva di MK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Circa il 10% dei </a:t>
            </a:r>
            <a:r>
              <a:rPr lang="it-IT" sz="2200" dirty="0" err="1" smtClean="0"/>
              <a:t>pz</a:t>
            </a:r>
            <a:r>
              <a:rPr lang="it-IT" sz="2200" dirty="0" smtClean="0"/>
              <a:t> con MK presentano febbre persistente o recrudescenza della febbre dopo la terapia con IVIG e ASA.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187624" y="2420888"/>
            <a:ext cx="302433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RESPONDERS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259632" y="2060848"/>
            <a:ext cx="288032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916832"/>
            <a:ext cx="3600400" cy="2616101"/>
          </a:xfrm>
          <a:prstGeom prst="rect">
            <a:avLst/>
          </a:prstGeom>
          <a:solidFill>
            <a:schemeClr val="accent1">
              <a:lumMod val="75000"/>
              <a:alpha val="9000"/>
            </a:schemeClr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1050" dirty="0" smtClean="0"/>
          </a:p>
          <a:p>
            <a:pPr algn="ctr"/>
            <a:r>
              <a:rPr lang="it-IT" sz="2000" dirty="0" smtClean="0"/>
              <a:t>Persistenza della febbre </a:t>
            </a:r>
          </a:p>
          <a:p>
            <a:pPr algn="ctr"/>
            <a:r>
              <a:rPr lang="it-IT" sz="2000" dirty="0" smtClean="0"/>
              <a:t>dopo 36 ore dalla fine dell’infusione IVIG</a:t>
            </a:r>
          </a:p>
          <a:p>
            <a:pPr algn="ctr"/>
            <a:r>
              <a:rPr lang="it-IT" sz="2000" dirty="0" smtClean="0"/>
              <a:t> o</a:t>
            </a:r>
          </a:p>
          <a:p>
            <a:pPr algn="ctr"/>
            <a:r>
              <a:rPr lang="it-IT" sz="2000" dirty="0" smtClean="0"/>
              <a:t> ricomparsa della febbre associata a sintomi MK dopo un periodo </a:t>
            </a:r>
            <a:r>
              <a:rPr lang="it-IT" sz="2000" dirty="0" err="1" smtClean="0"/>
              <a:t>afebbrile</a:t>
            </a:r>
            <a:endParaRPr lang="it-IT" sz="2000" dirty="0" smtClean="0"/>
          </a:p>
          <a:p>
            <a:pPr algn="ctr"/>
            <a:endParaRPr lang="it-IT" sz="105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0131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Maggior rischio di alterazioni delle coronarie </a:t>
            </a:r>
          </a:p>
          <a:p>
            <a:pPr algn="ctr"/>
            <a:r>
              <a:rPr lang="it-IT" sz="2400" i="1" dirty="0" smtClean="0"/>
              <a:t>con necessità di  follow-up cardiologico più stretto.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22048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 gli steroidi </a:t>
            </a:r>
            <a:endParaRPr lang="it-IT" sz="2800" dirty="0"/>
          </a:p>
        </p:txBody>
      </p:sp>
      <p:pic>
        <p:nvPicPr>
          <p:cNvPr id="5" name="Picture 4" descr="http://2.bp.blogspot.com/-AHXscRghGk4/Tah0z_hB8YI/AAAAAAAAAb4/D3Y4mbgarLE/s1600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720080" cy="96010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187624" y="2924944"/>
            <a:ext cx="7632848" cy="1046440"/>
          </a:xfrm>
          <a:prstGeom prst="rect">
            <a:avLst/>
          </a:prstGeom>
          <a:solidFill>
            <a:schemeClr val="accent4">
              <a:lumMod val="40000"/>
              <a:lumOff val="6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Uso limitato ai bambini in cui più di 2 infusioni IVIG siano state inefficaci</a:t>
            </a:r>
          </a:p>
          <a:p>
            <a:endParaRPr lang="it-IT" sz="2000" dirty="0" smtClean="0"/>
          </a:p>
          <a:p>
            <a:r>
              <a:rPr lang="it-IT" sz="2200" i="1" dirty="0" err="1" smtClean="0">
                <a:solidFill>
                  <a:srgbClr val="C00000"/>
                </a:solidFill>
              </a:rPr>
              <a:t>Metilprednisolone</a:t>
            </a:r>
            <a:r>
              <a:rPr lang="it-IT" sz="2200" i="1" dirty="0" smtClean="0">
                <a:solidFill>
                  <a:srgbClr val="C00000"/>
                </a:solidFill>
              </a:rPr>
              <a:t> 30 mg/kg </a:t>
            </a:r>
            <a:r>
              <a:rPr lang="it-IT" sz="2200" i="1" dirty="0" err="1" smtClean="0">
                <a:solidFill>
                  <a:srgbClr val="C00000"/>
                </a:solidFill>
              </a:rPr>
              <a:t>e.v.</a:t>
            </a:r>
            <a:r>
              <a:rPr lang="it-IT" sz="2200" i="1" dirty="0" smtClean="0">
                <a:solidFill>
                  <a:srgbClr val="C00000"/>
                </a:solidFill>
              </a:rPr>
              <a:t> in 2-3 ore una volta/</a:t>
            </a:r>
            <a:r>
              <a:rPr lang="it-IT" sz="2200" i="1" dirty="0" err="1" smtClean="0">
                <a:solidFill>
                  <a:srgbClr val="C00000"/>
                </a:solidFill>
              </a:rPr>
              <a:t>die</a:t>
            </a:r>
            <a:r>
              <a:rPr lang="it-IT" sz="2200" i="1" dirty="0" smtClean="0">
                <a:solidFill>
                  <a:srgbClr val="C00000"/>
                </a:solidFill>
              </a:rPr>
              <a:t> per 1-3 giorni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474779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Terapie aggiuntive nei casi refrattari alla terapia standard:</a:t>
            </a:r>
          </a:p>
          <a:p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C00000"/>
                </a:solidFill>
              </a:rPr>
              <a:t>INFLIXIMAB, anticorpo monoclonale umanizzato anti TNF</a:t>
            </a:r>
            <a:r>
              <a:rPr lang="el-GR" sz="24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endParaRPr lang="it-IT" sz="2400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400" i="1" dirty="0" smtClean="0">
                <a:solidFill>
                  <a:srgbClr val="C00000"/>
                </a:solidFill>
              </a:rPr>
              <a:t>5 mg/kg </a:t>
            </a:r>
            <a:r>
              <a:rPr lang="it-IT" sz="2400" i="1" dirty="0" err="1" smtClean="0">
                <a:solidFill>
                  <a:srgbClr val="C00000"/>
                </a:solidFill>
              </a:rPr>
              <a:t>e.v.</a:t>
            </a:r>
            <a:r>
              <a:rPr lang="it-IT" sz="2400" i="1" dirty="0" smtClean="0">
                <a:solidFill>
                  <a:srgbClr val="C00000"/>
                </a:solidFill>
              </a:rPr>
              <a:t> in unica somministrazione</a:t>
            </a:r>
          </a:p>
        </p:txBody>
      </p:sp>
      <p:pic>
        <p:nvPicPr>
          <p:cNvPr id="47110" name="Picture 6" descr="Numb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353739" cy="432048"/>
          </a:xfrm>
          <a:prstGeom prst="rect">
            <a:avLst/>
          </a:prstGeom>
          <a:noFill/>
        </p:spPr>
      </p:pic>
      <p:pic>
        <p:nvPicPr>
          <p:cNvPr id="47112" name="Picture 8" descr="http://www.astrogle.com/images/articles/numerology/number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45224"/>
            <a:ext cx="360040" cy="39892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115616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si tratta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11" name="Picture 2" descr="http://aap.multiview.com/userlogo/aap/3456597v2v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428504" y="188640"/>
            <a:ext cx="2247952" cy="86409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187624" y="102311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C00000"/>
                </a:solidFill>
              </a:rPr>
              <a:t>Seconda dose di IVIG 2 g/kg in unica somministrazione </a:t>
            </a:r>
          </a:p>
        </p:txBody>
      </p:sp>
      <p:pic>
        <p:nvPicPr>
          <p:cNvPr id="13" name="Picture 2" descr="http://www.lippincott.com/files/cache/american_heart_accoc_lg_959_487_c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88640"/>
            <a:ext cx="1800200" cy="864096"/>
          </a:xfrm>
          <a:prstGeom prst="rect">
            <a:avLst/>
          </a:prstGeom>
          <a:noFill/>
        </p:spPr>
      </p:pic>
      <p:pic>
        <p:nvPicPr>
          <p:cNvPr id="14" name="Picture 8" descr="http://rlv.zcache.com/silly_number_1_pink_ipad_case_speckcase-p176354500550869053bhar2_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836712"/>
            <a:ext cx="453008" cy="4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FR per mancata risposta alla terapia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340768"/>
            <a:ext cx="4288520" cy="4896544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Iponatremia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Aumento </a:t>
            </a:r>
            <a:r>
              <a:rPr lang="it-IT" sz="2400" dirty="0" err="1" smtClean="0"/>
              <a:t>inidici</a:t>
            </a:r>
            <a:r>
              <a:rPr lang="it-IT" sz="2400" dirty="0" smtClean="0"/>
              <a:t> </a:t>
            </a:r>
            <a:r>
              <a:rPr lang="it-IT" sz="2400" dirty="0" err="1" smtClean="0"/>
              <a:t>funz</a:t>
            </a:r>
            <a:r>
              <a:rPr lang="it-IT" sz="2400" dirty="0" smtClean="0"/>
              <a:t>. epatica 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Neutrofilia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PCR elevata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err="1" smtClean="0"/>
              <a:t>Piastrinopenia</a:t>
            </a:r>
            <a:r>
              <a:rPr lang="it-IT" sz="2400" dirty="0" smtClean="0"/>
              <a:t> iniziale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Età</a:t>
            </a:r>
          </a:p>
          <a:p>
            <a:endParaRPr lang="it-IT" sz="2400" dirty="0" smtClean="0"/>
          </a:p>
          <a:p>
            <a:r>
              <a:rPr lang="it-IT" sz="2400" dirty="0" smtClean="0"/>
              <a:t>Giorni di malattia prima  dell’inizio della terapia</a:t>
            </a:r>
            <a:endParaRPr lang="it-IT" sz="24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796136" y="1340768"/>
            <a:ext cx="2880320" cy="4896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2400" dirty="0" err="1" smtClean="0"/>
              <a:t>Na+</a:t>
            </a:r>
            <a:r>
              <a:rPr lang="it-IT" sz="2400" dirty="0" smtClean="0"/>
              <a:t> ≤ 133 </a:t>
            </a:r>
            <a:r>
              <a:rPr lang="it-IT" sz="2400" dirty="0" err="1" smtClean="0"/>
              <a:t>mmol</a:t>
            </a:r>
            <a:r>
              <a:rPr lang="it-IT" sz="2400" dirty="0" smtClean="0"/>
              <a:t>/L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 ≥ 100 U/L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≥ 80%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400" dirty="0" smtClean="0"/>
              <a:t>PCR ≥ 100 mg/L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PLT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≤ 300.000/µL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400" dirty="0" smtClean="0"/>
              <a:t>≤ 12 mesi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it-IT" sz="24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400" dirty="0" smtClean="0"/>
              <a:t>≤ 4 </a:t>
            </a:r>
            <a:r>
              <a:rPr lang="it-IT" sz="2400" dirty="0" err="1" smtClean="0"/>
              <a:t>gg</a:t>
            </a:r>
            <a:endParaRPr lang="it-IT" sz="24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it-IT" sz="24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it-IT" sz="24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olourbox.com/preview/3597980-706426-3d-red-question-mark-from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864" y="5301208"/>
            <a:ext cx="611560" cy="61156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2008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FR per mancata risposta alla terapia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691680" y="1196752"/>
            <a:ext cx="6552728" cy="3384376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2200" dirty="0" err="1" smtClean="0"/>
              <a:t>Na+</a:t>
            </a:r>
            <a:r>
              <a:rPr lang="it-IT" sz="2200" dirty="0" smtClean="0"/>
              <a:t> ≤ 133 </a:t>
            </a:r>
            <a:r>
              <a:rPr lang="it-IT" sz="2200" dirty="0" err="1" smtClean="0"/>
              <a:t>mmol</a:t>
            </a:r>
            <a:r>
              <a:rPr lang="it-IT" sz="2200" dirty="0" smtClean="0"/>
              <a:t>/L			score 2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 ≥ 100 U/L				score 2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≥ 80%				score 2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200" dirty="0" smtClean="0"/>
              <a:t>PCR ≥ 100 mg/L			score 1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PLT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≤ 300.000/µL			score 1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200" dirty="0" smtClean="0"/>
              <a:t>Età ≤ 12 mesi				score 1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200" dirty="0" smtClean="0"/>
              <a:t>Giorni di malattia   ≤ 4 </a:t>
            </a:r>
            <a:r>
              <a:rPr lang="it-IT" sz="2200" dirty="0" err="1" smtClean="0"/>
              <a:t>gg</a:t>
            </a:r>
            <a:r>
              <a:rPr lang="it-IT" sz="2200" dirty="0" smtClean="0"/>
              <a:t>		score 2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t-IT" sz="2200" dirty="0" smtClean="0"/>
              <a:t>alla terapia iniziale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76470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 smtClean="0"/>
              <a:t>Kobayashi</a:t>
            </a:r>
            <a:r>
              <a:rPr lang="it-IT" sz="2800" b="1" i="1" dirty="0" smtClean="0"/>
              <a:t> score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4623519"/>
            <a:ext cx="6552728" cy="461665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Pazienti con punteggio ≥ 5  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/>
              <a:t>  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ALTO RISCHIO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445224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anti-infiammatoria iniziale più aggressiva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62578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Kobayashi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al., </a:t>
            </a:r>
            <a:r>
              <a:rPr lang="it-IT" sz="1200" i="1" dirty="0" err="1" smtClean="0"/>
              <a:t>Risk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stratification</a:t>
            </a:r>
            <a:r>
              <a:rPr lang="it-IT" sz="1200" i="1" dirty="0" smtClean="0"/>
              <a:t> in the </a:t>
            </a:r>
            <a:r>
              <a:rPr lang="it-IT" sz="1200" i="1" dirty="0" err="1" smtClean="0"/>
              <a:t>decision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to</a:t>
            </a:r>
            <a:r>
              <a:rPr lang="it-IT" sz="1200" i="1" dirty="0" smtClean="0"/>
              <a:t> include prednisolone </a:t>
            </a:r>
            <a:r>
              <a:rPr lang="it-IT" sz="1200" i="1" dirty="0" err="1" smtClean="0"/>
              <a:t>with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intravenous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immunoglobulin</a:t>
            </a:r>
            <a:r>
              <a:rPr lang="it-IT" sz="1200" i="1" dirty="0" smtClean="0"/>
              <a:t> in </a:t>
            </a:r>
            <a:r>
              <a:rPr lang="it-IT" sz="1200" i="1" dirty="0" err="1" smtClean="0"/>
              <a:t>primary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therapy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of</a:t>
            </a:r>
            <a:r>
              <a:rPr lang="it-IT" sz="1200" i="1" dirty="0" smtClean="0"/>
              <a:t> Kawasaki </a:t>
            </a:r>
            <a:r>
              <a:rPr lang="it-IT" sz="1200" i="1" dirty="0" err="1" smtClean="0"/>
              <a:t>disease</a:t>
            </a:r>
            <a:r>
              <a:rPr lang="it-IT" sz="1200" dirty="0" smtClean="0"/>
              <a:t>. </a:t>
            </a:r>
            <a:r>
              <a:rPr lang="it-IT" sz="1200" dirty="0" err="1" smtClean="0"/>
              <a:t>Pediatric</a:t>
            </a:r>
            <a:r>
              <a:rPr lang="it-IT" sz="1200" dirty="0" smtClean="0"/>
              <a:t> </a:t>
            </a:r>
            <a:r>
              <a:rPr lang="it-IT" sz="1200" dirty="0" err="1" smtClean="0"/>
              <a:t>Infect</a:t>
            </a:r>
            <a:r>
              <a:rPr lang="it-IT" sz="1200" dirty="0" smtClean="0"/>
              <a:t> </a:t>
            </a:r>
            <a:r>
              <a:rPr lang="it-IT" sz="1200" dirty="0" err="1" smtClean="0"/>
              <a:t>Dis</a:t>
            </a:r>
            <a:r>
              <a:rPr lang="it-IT" sz="1200" dirty="0" smtClean="0"/>
              <a:t> J 2009; 28:498-502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FR per mancata risposta alla terapia </a:t>
            </a:r>
            <a:endParaRPr 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31640" y="1196753"/>
          <a:ext cx="7416824" cy="5510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/>
                <a:gridCol w="1864196"/>
                <a:gridCol w="876772"/>
                <a:gridCol w="1867544"/>
                <a:gridCol w="792088"/>
              </a:tblGrid>
              <a:tr h="595885">
                <a:tc>
                  <a:txBody>
                    <a:bodyPr/>
                    <a:lstStyle/>
                    <a:p>
                      <a:r>
                        <a:rPr lang="it-IT" dirty="0" smtClean="0"/>
                        <a:t>FR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i="1" dirty="0" smtClean="0"/>
                        <a:t>Claudio</a:t>
                      </a:r>
                      <a:endParaRPr lang="it-IT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i="1" dirty="0" smtClean="0"/>
                        <a:t>Aristide </a:t>
                      </a:r>
                      <a:endParaRPr lang="it-IT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i="1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</a:t>
                      </a:r>
                      <a:r>
                        <a:rPr lang="it-IT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mEq</a:t>
                      </a:r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AST  U/L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Neutrofil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 %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PCR  mg/L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PLT  /µL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Età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 anni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anni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Giorni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it-IT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pre-terapia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61438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SCORE</a:t>
                      </a:r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www.comune.villadadda.bg.it/pages/Immagini/studi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576064" cy="120265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TAKE HOME MESSAGES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200800" cy="5040560"/>
          </a:xfrm>
        </p:spPr>
        <p:txBody>
          <a:bodyPr>
            <a:normAutofit/>
          </a:bodyPr>
          <a:lstStyle/>
          <a:p>
            <a:pPr marL="596646" indent="-514350">
              <a:buBlip>
                <a:blip r:embed="rId3"/>
              </a:buBlip>
            </a:pPr>
            <a:r>
              <a:rPr lang="it-IT" sz="2400" dirty="0" smtClean="0"/>
              <a:t>La MK è una </a:t>
            </a:r>
            <a:r>
              <a:rPr lang="it-IT" sz="2400" dirty="0" err="1" smtClean="0"/>
              <a:t>vasculite</a:t>
            </a:r>
            <a:r>
              <a:rPr lang="it-IT" sz="2400" dirty="0" smtClean="0"/>
              <a:t> acuta sistemica, potenzialmente fatale</a:t>
            </a:r>
          </a:p>
          <a:p>
            <a:pPr marL="596646" indent="-514350">
              <a:buBlip>
                <a:blip r:embed="rId3"/>
              </a:buBlip>
            </a:pPr>
            <a:endParaRPr lang="it-IT" sz="1200" dirty="0" smtClean="0"/>
          </a:p>
          <a:p>
            <a:pPr marL="596646" indent="-514350">
              <a:buBlip>
                <a:blip r:embed="rId3"/>
              </a:buBlip>
            </a:pPr>
            <a:r>
              <a:rPr lang="it-IT" sz="2400" dirty="0" smtClean="0"/>
              <a:t>In presenza di febbre tipica e segni clinici suggestivi eseguire subito eco </a:t>
            </a:r>
            <a:r>
              <a:rPr lang="it-IT" sz="2400" dirty="0" err="1" smtClean="0"/>
              <a:t>cardio</a:t>
            </a:r>
            <a:r>
              <a:rPr lang="it-IT" sz="2400" dirty="0" smtClean="0"/>
              <a:t> ed iniziare terapia con IVIG + ASA</a:t>
            </a:r>
          </a:p>
          <a:p>
            <a:pPr marL="596646" indent="-514350">
              <a:buBlip>
                <a:blip r:embed="rId3"/>
              </a:buBlip>
            </a:pPr>
            <a:endParaRPr lang="it-IT" sz="1200" dirty="0" smtClean="0"/>
          </a:p>
          <a:p>
            <a:pPr marL="596646" indent="-514350">
              <a:buBlip>
                <a:blip r:embed="rId3"/>
              </a:buBlip>
            </a:pPr>
            <a:r>
              <a:rPr lang="it-IT" sz="2400" dirty="0" smtClean="0"/>
              <a:t>La mancata risposta alla terapia si verifica nel 10% dei casi ed esistono FR associati</a:t>
            </a:r>
          </a:p>
          <a:p>
            <a:pPr marL="596646" indent="-514350">
              <a:buBlip>
                <a:blip r:embed="rId3"/>
              </a:buBlip>
            </a:pPr>
            <a:endParaRPr lang="it-IT" sz="1200" dirty="0" smtClean="0"/>
          </a:p>
          <a:p>
            <a:pPr marL="596646" indent="-514350">
              <a:buBlip>
                <a:blip r:embed="rId3"/>
              </a:buBlip>
            </a:pPr>
            <a:r>
              <a:rPr lang="it-IT" sz="2400" dirty="0" smtClean="0"/>
              <a:t>In caso di persistenza o ripresa della febbre, è indicata una seconda infusione IVIG</a:t>
            </a:r>
          </a:p>
          <a:p>
            <a:pPr marL="596646" indent="-514350">
              <a:buBlip>
                <a:blip r:embed="rId3"/>
              </a:buBlip>
            </a:pPr>
            <a:endParaRPr lang="it-IT" sz="2400" dirty="0" smtClean="0"/>
          </a:p>
          <a:p>
            <a:pPr marL="596646" indent="-514350">
              <a:buBlip>
                <a:blip r:embed="rId3"/>
              </a:buBlip>
            </a:pPr>
            <a:endParaRPr lang="it-IT" sz="2400" dirty="0" smtClean="0"/>
          </a:p>
          <a:p>
            <a:pPr marL="596646" indent="-514350">
              <a:buBlip>
                <a:blip r:embed="rId3"/>
              </a:buBlip>
            </a:pPr>
            <a:endParaRPr lang="it-IT" sz="2400" dirty="0" smtClean="0"/>
          </a:p>
        </p:txBody>
      </p:sp>
      <p:pic>
        <p:nvPicPr>
          <p:cNvPr id="46082" name="Picture 2" descr="http://www.comune.sassari.it/persona/giovani/forum_giovani/studente3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733256"/>
            <a:ext cx="1296144" cy="101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OqzpP3ikW_M/TZILsmJ0juI/AAAAAAAAATk/2Bd5uniSM0M/s1600/signature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906572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-neQJukiE0iU/T-xdvbQ1yzI/AAAAAAAACXM/NuzeUydAHFM/s1600/Feb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82" y="1196752"/>
            <a:ext cx="1271498" cy="1412776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409800"/>
            <a:ext cx="7498080" cy="3971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sz="2400" i="1" dirty="0" smtClean="0"/>
              <a:t>non </a:t>
            </a:r>
            <a:r>
              <a:rPr lang="it-IT" sz="2400" i="1" dirty="0" err="1" smtClean="0"/>
              <a:t>responsiva</a:t>
            </a:r>
            <a:r>
              <a:rPr lang="it-IT" sz="2400" i="1" dirty="0" smtClean="0"/>
              <a:t> </a:t>
            </a:r>
            <a:r>
              <a:rPr lang="it-IT" sz="2400" dirty="0" smtClean="0"/>
              <a:t>alla terapia antibiotica (</a:t>
            </a:r>
            <a:r>
              <a:rPr lang="it-IT" sz="2400" dirty="0" err="1" smtClean="0"/>
              <a:t>amoxicillina</a:t>
            </a:r>
            <a:r>
              <a:rPr lang="it-IT" sz="2400" dirty="0" smtClean="0"/>
              <a:t>/</a:t>
            </a:r>
            <a:r>
              <a:rPr lang="it-IT" sz="2400" dirty="0" err="1" smtClean="0"/>
              <a:t>clavulanato</a:t>
            </a:r>
            <a:r>
              <a:rPr lang="it-IT" sz="2400" dirty="0" smtClean="0"/>
              <a:t> da 3 giorni)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associata a </a:t>
            </a:r>
            <a:r>
              <a:rPr lang="it-IT" sz="2400" i="1" dirty="0" err="1" smtClean="0"/>
              <a:t>rash</a:t>
            </a:r>
            <a:r>
              <a:rPr lang="it-IT" sz="2400" i="1" dirty="0" smtClean="0"/>
              <a:t> cutaneo, congiuntivite, </a:t>
            </a:r>
          </a:p>
          <a:p>
            <a:pPr>
              <a:buNone/>
            </a:pPr>
            <a:r>
              <a:rPr lang="it-IT" sz="2400" i="1" dirty="0" smtClean="0"/>
              <a:t>    vomito</a:t>
            </a:r>
            <a:r>
              <a:rPr lang="it-IT" sz="2400" dirty="0" smtClean="0"/>
              <a:t> insorto da poche ore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esami laboratoristici esterni:</a:t>
            </a:r>
          </a:p>
          <a:p>
            <a:pPr>
              <a:buNone/>
            </a:pPr>
            <a:r>
              <a:rPr lang="it-IT" sz="2400" i="1" dirty="0" smtClean="0"/>
              <a:t>    aumento</a:t>
            </a:r>
            <a:r>
              <a:rPr lang="it-IT" sz="2400" dirty="0" smtClean="0"/>
              <a:t> indici di flogosi,</a:t>
            </a:r>
          </a:p>
          <a:p>
            <a:pPr>
              <a:buNone/>
            </a:pPr>
            <a:r>
              <a:rPr lang="it-IT" sz="2400" dirty="0" smtClean="0"/>
              <a:t>    EBV </a:t>
            </a:r>
            <a:r>
              <a:rPr lang="it-IT" sz="2400" dirty="0" err="1" smtClean="0"/>
              <a:t>IgG</a:t>
            </a:r>
            <a:r>
              <a:rPr lang="it-IT" sz="2400" dirty="0" smtClean="0"/>
              <a:t> e </a:t>
            </a:r>
            <a:r>
              <a:rPr lang="it-IT" sz="2400" dirty="0" err="1" smtClean="0"/>
              <a:t>IgM</a:t>
            </a:r>
            <a:r>
              <a:rPr lang="it-IT" sz="2400" dirty="0" smtClean="0"/>
              <a:t> negativo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Arrotonda singolo angolo rettangolo 3"/>
          <p:cNvSpPr/>
          <p:nvPr/>
        </p:nvSpPr>
        <p:spPr>
          <a:xfrm>
            <a:off x="1403648" y="548680"/>
            <a:ext cx="6048672" cy="1008112"/>
          </a:xfrm>
          <a:prstGeom prst="round1Rect">
            <a:avLst/>
          </a:prstGeom>
          <a:solidFill>
            <a:schemeClr val="accent5">
              <a:lumMod val="60000"/>
              <a:lumOff val="40000"/>
              <a:alpha val="11000"/>
            </a:schemeClr>
          </a:solidFill>
          <a:effectLst>
            <a:outerShdw blurRad="63500" dist="50800" dir="5400000" sx="99000" sy="99000" algn="ctr" rotWithShape="0">
              <a:srgbClr val="000000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6 giorni febbre elevata (TC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39.5°C)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16632"/>
            <a:ext cx="7416824" cy="6669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43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 all’ingresso</a:t>
            </a:r>
            <a:r>
              <a:rPr lang="it-IT" sz="4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sz="2900" dirty="0" smtClean="0"/>
              <a:t>Peso: kg 13,100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Condizioni cliniche generali mediocri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TC 39.1° C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Obiettività cardiotoracica normale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Addome trattabile, OI nei limiti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Cute pallida con  </a:t>
            </a:r>
            <a:r>
              <a:rPr lang="it-IT" sz="2900" dirty="0" err="1" smtClean="0"/>
              <a:t>rash</a:t>
            </a:r>
            <a:r>
              <a:rPr lang="it-IT" sz="2900" dirty="0" smtClean="0"/>
              <a:t> </a:t>
            </a:r>
            <a:r>
              <a:rPr lang="it-IT" sz="2900" dirty="0" err="1" smtClean="0"/>
              <a:t>maculopapulare</a:t>
            </a:r>
            <a:r>
              <a:rPr lang="it-IT" sz="2900" dirty="0" smtClean="0"/>
              <a:t>  arti inferiori e tronco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Eritema </a:t>
            </a:r>
            <a:r>
              <a:rPr lang="it-IT" sz="2900" dirty="0" err="1" smtClean="0"/>
              <a:t>palmoplantare</a:t>
            </a:r>
            <a:endParaRPr lang="it-IT" sz="2900" dirty="0" smtClean="0"/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err="1" smtClean="0"/>
              <a:t>Cheilite</a:t>
            </a:r>
            <a:endParaRPr lang="it-IT" sz="2900" dirty="0" smtClean="0"/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Iperemia congiuntivale bilaterale</a:t>
            </a:r>
          </a:p>
          <a:p>
            <a:pPr>
              <a:buNone/>
            </a:pP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Irritabilità,  sensorio integro, no segni meningei</a:t>
            </a:r>
          </a:p>
        </p:txBody>
      </p:sp>
      <p:pic>
        <p:nvPicPr>
          <p:cNvPr id="1026" name="Picture 2" descr="http://www.giardinaggioweb.net/assets/sno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800200" cy="162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547664" y="1010237"/>
          <a:ext cx="3564396" cy="551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</a:tblGrid>
              <a:tr h="358697">
                <a:tc>
                  <a:txBody>
                    <a:bodyPr/>
                    <a:lstStyle/>
                    <a:p>
                      <a:r>
                        <a:rPr lang="it-IT" sz="14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Praticato</a:t>
                      </a:r>
                      <a:r>
                        <a:rPr lang="it-IT" sz="140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il </a:t>
                      </a:r>
                      <a:endParaRPr lang="it-IT" sz="14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i="1" dirty="0" smtClean="0">
                          <a:latin typeface="+mn-lt"/>
                        </a:rPr>
                        <a:t>23.07.11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GR x 10^6/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4.20</a:t>
                      </a: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Emoglobina g/dl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11.6</a:t>
                      </a: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MCV    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fl</a:t>
                      </a: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MCH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MCHC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47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Piastrine x 10^3/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336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GB x 10^3/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14.50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Neutrofili   %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Linfociti  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0" marB="0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VES I ora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PCR mg/L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6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PCT ng/ml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68580" marR="68580" marT="0" marB="0" anchor="ctr"/>
                </a:tc>
              </a:tr>
              <a:tr h="360103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475656" y="188640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Esami </a:t>
            </a:r>
            <a:r>
              <a:rPr lang="it-IT" sz="2800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ematochimici</a:t>
            </a:r>
            <a:r>
              <a:rPr lang="it-IT" sz="28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sz="28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436096" y="980728"/>
          <a:ext cx="3528392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817"/>
                <a:gridCol w="1345575"/>
              </a:tblGrid>
              <a:tr h="401255">
                <a:tc>
                  <a:txBody>
                    <a:bodyPr/>
                    <a:lstStyle/>
                    <a:p>
                      <a:r>
                        <a:rPr lang="it-IT" sz="14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Praticato</a:t>
                      </a:r>
                      <a:r>
                        <a:rPr lang="it-IT" sz="140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il </a:t>
                      </a:r>
                      <a:endParaRPr lang="it-IT" sz="14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i="1" dirty="0" smtClean="0">
                          <a:latin typeface="+mn-lt"/>
                        </a:rPr>
                        <a:t>23.07.11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/>
                </a:tc>
              </a:tr>
              <a:tr h="401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Sodio          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mEq</a:t>
                      </a: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129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Potassio      mEq/l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AST         UI/L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ALT         UI/L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gGT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</a:tr>
              <a:tr h="364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Prot. Tot 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6.4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Albumina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 anchor="ctr"/>
                </a:tc>
              </a:tr>
              <a:tr h="364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Ferritina    ng/dl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360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Sideremia 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Colesterolo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Trigliceridi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248</a:t>
                      </a:r>
                    </a:p>
                  </a:txBody>
                  <a:tcPr marL="68580" marR="68580" marT="0" marB="0"/>
                </a:tc>
              </a:tr>
              <a:tr h="364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LDH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421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CK 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PT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PTT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</a:tr>
              <a:tr h="364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Fibrinogeno mg/dl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807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908720"/>
            <a:ext cx="7056784" cy="5733256"/>
          </a:xfrm>
        </p:spPr>
        <p:txBody>
          <a:bodyPr>
            <a:noAutofit/>
          </a:bodyPr>
          <a:lstStyle/>
          <a:p>
            <a:r>
              <a:rPr lang="it-IT" sz="2200" dirty="0" err="1" smtClean="0"/>
              <a:t>Rx</a:t>
            </a:r>
            <a:r>
              <a:rPr lang="it-IT" sz="2200" dirty="0" smtClean="0"/>
              <a:t> torace</a:t>
            </a:r>
          </a:p>
          <a:p>
            <a:endParaRPr lang="it-IT" sz="2200" dirty="0" smtClean="0"/>
          </a:p>
          <a:p>
            <a:r>
              <a:rPr lang="it-IT" sz="2200" dirty="0" smtClean="0"/>
              <a:t>Ig totali </a:t>
            </a:r>
          </a:p>
          <a:p>
            <a:endParaRPr lang="it-IT" sz="2200" dirty="0" smtClean="0"/>
          </a:p>
          <a:p>
            <a:r>
              <a:rPr lang="it-IT" sz="2200" dirty="0" smtClean="0"/>
              <a:t>TORCH, EBV,  </a:t>
            </a:r>
            <a:r>
              <a:rPr lang="it-IT" sz="2200" dirty="0" err="1" smtClean="0"/>
              <a:t>Vidal</a:t>
            </a:r>
            <a:r>
              <a:rPr lang="it-IT" sz="2200" dirty="0" smtClean="0"/>
              <a:t> Wright, </a:t>
            </a:r>
          </a:p>
          <a:p>
            <a:pPr>
              <a:buNone/>
            </a:pPr>
            <a:r>
              <a:rPr lang="it-IT" sz="2200" dirty="0" smtClean="0"/>
              <a:t>    Ig </a:t>
            </a:r>
            <a:r>
              <a:rPr lang="it-IT" sz="2200" dirty="0" err="1" smtClean="0"/>
              <a:t>Mycoplasma</a:t>
            </a:r>
            <a:r>
              <a:rPr lang="it-IT" sz="2200" dirty="0" smtClean="0"/>
              <a:t> e </a:t>
            </a:r>
            <a:r>
              <a:rPr lang="it-IT" sz="2200" dirty="0" err="1" smtClean="0"/>
              <a:t>Chlamydia</a:t>
            </a:r>
            <a:r>
              <a:rPr lang="it-IT" sz="2200" dirty="0" smtClean="0"/>
              <a:t> p.</a:t>
            </a:r>
          </a:p>
          <a:p>
            <a:endParaRPr lang="it-IT" sz="2200" dirty="0" smtClean="0"/>
          </a:p>
          <a:p>
            <a:r>
              <a:rPr lang="it-IT" sz="2200" dirty="0" smtClean="0"/>
              <a:t>Tampone faringeo</a:t>
            </a:r>
          </a:p>
          <a:p>
            <a:endParaRPr lang="it-IT" sz="2200" dirty="0" smtClean="0"/>
          </a:p>
          <a:p>
            <a:r>
              <a:rPr lang="it-IT" sz="2200" dirty="0" smtClean="0"/>
              <a:t>Esame urine e </a:t>
            </a:r>
            <a:r>
              <a:rPr lang="it-IT" sz="2200" dirty="0" err="1" smtClean="0"/>
              <a:t>urinocoltura</a:t>
            </a:r>
            <a:endParaRPr lang="it-IT" sz="2200" dirty="0" smtClean="0"/>
          </a:p>
          <a:p>
            <a:pPr>
              <a:buNone/>
            </a:pPr>
            <a:endParaRPr lang="it-IT" sz="2200" dirty="0" smtClean="0"/>
          </a:p>
          <a:p>
            <a:r>
              <a:rPr lang="it-IT" sz="2200" dirty="0" smtClean="0"/>
              <a:t>Visita oculistica</a:t>
            </a:r>
          </a:p>
          <a:p>
            <a:pPr>
              <a:buNone/>
            </a:pPr>
            <a:endParaRPr lang="it-IT" sz="2200" dirty="0" smtClean="0"/>
          </a:p>
          <a:p>
            <a:r>
              <a:rPr lang="it-IT" sz="2200" dirty="0" smtClean="0"/>
              <a:t>Eco addome</a:t>
            </a:r>
            <a:endParaRPr lang="it-IT" sz="2200" dirty="0"/>
          </a:p>
        </p:txBody>
      </p:sp>
      <p:sp>
        <p:nvSpPr>
          <p:cNvPr id="12" name="Rettangolo 11"/>
          <p:cNvSpPr/>
          <p:nvPr/>
        </p:nvSpPr>
        <p:spPr>
          <a:xfrm>
            <a:off x="1475656" y="188640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Ulteriori esami:</a:t>
            </a:r>
            <a:endParaRPr lang="it-IT" sz="2800" dirty="0"/>
          </a:p>
        </p:txBody>
      </p:sp>
      <p:pic>
        <p:nvPicPr>
          <p:cNvPr id="51202" name="Picture 2" descr="http://www.notizie.it/wp-content/blogs.dir/134/files/2011/10/preli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6670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mune.sospiro.cr.it/module-mContent-get_thumbnail-id_document-1115-width-100.p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943" y="5301208"/>
            <a:ext cx="1625865" cy="1235657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548680"/>
            <a:ext cx="2016224" cy="576064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Rx</a:t>
            </a:r>
            <a:r>
              <a:rPr lang="it-IT" sz="2800" dirty="0" smtClean="0"/>
              <a:t> torace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1196752"/>
            <a:ext cx="6192688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Marcata accentuazione del disegno </a:t>
            </a:r>
            <a:r>
              <a:rPr lang="it-IT" sz="2000" i="1" dirty="0" err="1" smtClean="0"/>
              <a:t>broncovasale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iloperilare</a:t>
            </a:r>
            <a:r>
              <a:rPr lang="it-IT" sz="2000" i="1" dirty="0" smtClean="0"/>
              <a:t>, </a:t>
            </a:r>
          </a:p>
          <a:p>
            <a:pPr algn="ctr"/>
            <a:r>
              <a:rPr lang="it-IT" sz="2000" i="1" dirty="0" smtClean="0"/>
              <a:t>con </a:t>
            </a:r>
            <a:r>
              <a:rPr lang="it-IT" sz="2000" i="1" dirty="0" smtClean="0">
                <a:solidFill>
                  <a:srgbClr val="FF0000"/>
                </a:solidFill>
              </a:rPr>
              <a:t>piccolo addensamento </a:t>
            </a:r>
            <a:r>
              <a:rPr lang="it-IT" sz="2000" i="1" dirty="0" err="1" smtClean="0">
                <a:solidFill>
                  <a:srgbClr val="FF0000"/>
                </a:solidFill>
              </a:rPr>
              <a:t>parenchimale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smtClean="0"/>
              <a:t>in paracardiaca basale destra ed in parailare destra; </a:t>
            </a:r>
          </a:p>
          <a:p>
            <a:pPr algn="ctr"/>
            <a:r>
              <a:rPr lang="it-IT" sz="2000" i="1" dirty="0" smtClean="0"/>
              <a:t>sopraelevazione della cupola diaframmatica sinistra con marcata distensione della flessura splenica</a:t>
            </a:r>
          </a:p>
          <a:p>
            <a:pPr algn="ctr"/>
            <a:endParaRPr lang="it-IT" sz="2000" dirty="0"/>
          </a:p>
        </p:txBody>
      </p:sp>
      <p:sp>
        <p:nvSpPr>
          <p:cNvPr id="5" name="Freccia in giù 4"/>
          <p:cNvSpPr/>
          <p:nvPr/>
        </p:nvSpPr>
        <p:spPr>
          <a:xfrm>
            <a:off x="4716016" y="3789040"/>
            <a:ext cx="1008112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498355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inizia terapia con cefalosporina </a:t>
            </a:r>
            <a:r>
              <a:rPr lang="it-IT" sz="2400" dirty="0" err="1" smtClean="0"/>
              <a:t>e.v.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548680"/>
            <a:ext cx="7056784" cy="5688632"/>
          </a:xfrm>
        </p:spPr>
        <p:txBody>
          <a:bodyPr>
            <a:noAutofit/>
          </a:bodyPr>
          <a:lstStyle/>
          <a:p>
            <a:r>
              <a:rPr lang="it-IT" sz="2400" dirty="0" smtClean="0"/>
              <a:t>Ig totali </a:t>
            </a:r>
          </a:p>
          <a:p>
            <a:endParaRPr lang="it-IT" sz="2400" dirty="0" smtClean="0"/>
          </a:p>
          <a:p>
            <a:r>
              <a:rPr lang="it-IT" sz="2400" dirty="0" smtClean="0"/>
              <a:t>TORCH, EBV,  </a:t>
            </a:r>
            <a:r>
              <a:rPr lang="it-IT" sz="2400" dirty="0" err="1" smtClean="0"/>
              <a:t>Vidal</a:t>
            </a:r>
            <a:r>
              <a:rPr lang="it-IT" sz="2400" dirty="0" smtClean="0"/>
              <a:t> Wright, </a:t>
            </a:r>
          </a:p>
          <a:p>
            <a:pPr>
              <a:buNone/>
            </a:pPr>
            <a:r>
              <a:rPr lang="it-IT" sz="2400" dirty="0" smtClean="0"/>
              <a:t>    Ig </a:t>
            </a:r>
            <a:r>
              <a:rPr lang="it-IT" sz="2400" dirty="0" err="1" smtClean="0"/>
              <a:t>Mycoplasma</a:t>
            </a:r>
            <a:r>
              <a:rPr lang="it-IT" sz="2400" dirty="0" smtClean="0"/>
              <a:t> e </a:t>
            </a:r>
            <a:r>
              <a:rPr lang="it-IT" sz="2400" dirty="0" err="1" smtClean="0"/>
              <a:t>Chlamydia</a:t>
            </a:r>
            <a:r>
              <a:rPr lang="it-IT" sz="2400" dirty="0" smtClean="0"/>
              <a:t> p.</a:t>
            </a:r>
          </a:p>
          <a:p>
            <a:endParaRPr lang="it-IT" sz="2400" dirty="0" smtClean="0"/>
          </a:p>
          <a:p>
            <a:r>
              <a:rPr lang="it-IT" sz="2400" dirty="0" smtClean="0"/>
              <a:t>Tampone faringeo</a:t>
            </a:r>
          </a:p>
          <a:p>
            <a:endParaRPr lang="it-IT" sz="2400" dirty="0" smtClean="0"/>
          </a:p>
          <a:p>
            <a:r>
              <a:rPr lang="it-IT" sz="2400" dirty="0" smtClean="0"/>
              <a:t>Esame urine e </a:t>
            </a:r>
            <a:r>
              <a:rPr lang="it-IT" sz="2400" dirty="0" err="1" smtClean="0"/>
              <a:t>urinocoltura</a:t>
            </a: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Visita oculistica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Eco addome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16216" y="5373216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Nella norma</a:t>
            </a:r>
          </a:p>
          <a:p>
            <a:pPr algn="ctr"/>
            <a:endParaRPr lang="it-IT" sz="1200" i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516216" y="548680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Nella norma</a:t>
            </a:r>
          </a:p>
          <a:p>
            <a:pPr algn="ctr"/>
            <a:endParaRPr lang="it-IT" sz="1200" i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3573016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Nella norma</a:t>
            </a:r>
          </a:p>
          <a:p>
            <a:pPr algn="ctr"/>
            <a:endParaRPr lang="it-IT" sz="1200" i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516216" y="4437112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Nella norma</a:t>
            </a:r>
          </a:p>
          <a:p>
            <a:pPr algn="ctr"/>
            <a:endParaRPr lang="it-IT" sz="1200" i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1556792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Negativo</a:t>
            </a:r>
          </a:p>
          <a:p>
            <a:pPr algn="ctr"/>
            <a:endParaRPr lang="it-IT" sz="1200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6516216" y="2564904"/>
            <a:ext cx="187220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Negativo</a:t>
            </a:r>
          </a:p>
          <a:p>
            <a:pPr algn="ctr"/>
            <a:endParaRPr lang="it-IT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1586</TotalTime>
  <Words>1605</Words>
  <Application>Microsoft Office PowerPoint</Application>
  <PresentationFormat>Presentazione su schermo (4:3)</PresentationFormat>
  <Paragraphs>543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Solstizio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LA MALATTIA DI KAWASAKI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Andamento indici di flogosi e conta PLT</vt:lpstr>
      <vt:lpstr>Esperienza  AORN  Santobono   Pediatria Sistematica e Specialistica</vt:lpstr>
      <vt:lpstr>Diapositiva 26</vt:lpstr>
      <vt:lpstr>Diapositiva 27</vt:lpstr>
      <vt:lpstr>Diapositiva 28</vt:lpstr>
      <vt:lpstr>Diapositiva 29</vt:lpstr>
      <vt:lpstr>La recidiva di MK</vt:lpstr>
      <vt:lpstr>Diapositiva 31</vt:lpstr>
      <vt:lpstr>FR per mancata risposta alla terapia </vt:lpstr>
      <vt:lpstr>FR per mancata risposta alla terapia</vt:lpstr>
      <vt:lpstr>FR per mancata risposta alla terapia </vt:lpstr>
      <vt:lpstr>TAKE HOME MESSAGES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Idiot</dc:creator>
  <cp:lastModifiedBy>nuovo</cp:lastModifiedBy>
  <cp:revision>30</cp:revision>
  <dcterms:created xsi:type="dcterms:W3CDTF">2012-11-28T19:51:55Z</dcterms:created>
  <dcterms:modified xsi:type="dcterms:W3CDTF">2013-02-27T07:17:35Z</dcterms:modified>
</cp:coreProperties>
</file>